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1"/>
  </p:sldMasterIdLst>
  <p:notesMasterIdLst>
    <p:notesMasterId r:id="rId13"/>
  </p:notesMasterIdLst>
  <p:handoutMasterIdLst>
    <p:handoutMasterId r:id="rId14"/>
  </p:handoutMasterIdLst>
  <p:sldIdLst>
    <p:sldId id="270" r:id="rId2"/>
    <p:sldId id="316" r:id="rId3"/>
    <p:sldId id="332" r:id="rId4"/>
    <p:sldId id="275" r:id="rId5"/>
    <p:sldId id="333" r:id="rId6"/>
    <p:sldId id="319" r:id="rId7"/>
    <p:sldId id="336" r:id="rId8"/>
    <p:sldId id="337" r:id="rId9"/>
    <p:sldId id="334" r:id="rId10"/>
    <p:sldId id="335" r:id="rId11"/>
    <p:sldId id="305" r:id="rId1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682">
          <p15:clr>
            <a:srgbClr val="A4A3A4"/>
          </p15:clr>
        </p15:guide>
        <p15:guide id="3" orient="horz" pos="903">
          <p15:clr>
            <a:srgbClr val="A4A3A4"/>
          </p15:clr>
        </p15:guide>
        <p15:guide id="4" orient="horz" pos="3858">
          <p15:clr>
            <a:srgbClr val="A4A3A4"/>
          </p15:clr>
        </p15:guide>
        <p15:guide id="5" orient="horz" pos="127">
          <p15:clr>
            <a:srgbClr val="A4A3A4"/>
          </p15:clr>
        </p15:guide>
        <p15:guide id="6" pos="2886">
          <p15:clr>
            <a:srgbClr val="A4A3A4"/>
          </p15:clr>
        </p15:guide>
        <p15:guide id="7" pos="286">
          <p15:clr>
            <a:srgbClr val="A4A3A4"/>
          </p15:clr>
        </p15:guide>
        <p15:guide id="8" pos="5473">
          <p15:clr>
            <a:srgbClr val="A4A3A4"/>
          </p15:clr>
        </p15:guide>
        <p15:guide id="9" pos="2937">
          <p15:clr>
            <a:srgbClr val="A4A3A4"/>
          </p15:clr>
        </p15:guide>
        <p15:guide id="10" pos="284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337"/>
    <a:srgbClr val="808080"/>
    <a:srgbClr val="FF0090"/>
    <a:srgbClr val="FF00FF"/>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80040" autoAdjust="0"/>
  </p:normalViewPr>
  <p:slideViewPr>
    <p:cSldViewPr snapToGrid="0" snapToObjects="1" showGuides="1">
      <p:cViewPr varScale="1">
        <p:scale>
          <a:sx n="54" d="100"/>
          <a:sy n="54" d="100"/>
        </p:scale>
        <p:origin x="1359" y="45"/>
      </p:cViewPr>
      <p:guideLst>
        <p:guide orient="horz" pos="2160"/>
        <p:guide orient="horz" pos="682"/>
        <p:guide orient="horz" pos="903"/>
        <p:guide orient="horz" pos="3858"/>
        <p:guide orient="horz" pos="127"/>
        <p:guide pos="2886"/>
        <p:guide pos="286"/>
        <p:guide pos="5473"/>
        <p:guide pos="2937"/>
        <p:guide pos="2842"/>
      </p:guideLst>
    </p:cSldViewPr>
  </p:slideViewPr>
  <p:notesTextViewPr>
    <p:cViewPr>
      <p:scale>
        <a:sx n="200" d="100"/>
        <a:sy n="200" d="100"/>
      </p:scale>
      <p:origin x="0" y="0"/>
    </p:cViewPr>
  </p:notesTextViewPr>
  <p:sorterViewPr>
    <p:cViewPr>
      <p:scale>
        <a:sx n="66" d="100"/>
        <a:sy n="66" d="100"/>
      </p:scale>
      <p:origin x="0" y="0"/>
    </p:cViewPr>
  </p:sorterViewPr>
  <p:notesViewPr>
    <p:cSldViewPr snapToGrid="0" snapToObjects="1" showGuides="1">
      <p:cViewPr>
        <p:scale>
          <a:sx n="200" d="100"/>
          <a:sy n="200" d="100"/>
        </p:scale>
        <p:origin x="612" y="274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Rusin" userId="ff38e489f1ec72ee" providerId="LiveId" clId="{E352910E-0029-45A6-9D54-25816926861D}"/>
    <pc:docChg chg="custSel delSld modSld">
      <pc:chgData name="Emily Rusin" userId="ff38e489f1ec72ee" providerId="LiveId" clId="{E352910E-0029-45A6-9D54-25816926861D}" dt="2023-06-04T20:55:40.782" v="612" actId="20577"/>
      <pc:docMkLst>
        <pc:docMk/>
      </pc:docMkLst>
      <pc:sldChg chg="modSp mod">
        <pc:chgData name="Emily Rusin" userId="ff38e489f1ec72ee" providerId="LiveId" clId="{E352910E-0029-45A6-9D54-25816926861D}" dt="2023-06-04T20:55:10.909" v="598" actId="1076"/>
        <pc:sldMkLst>
          <pc:docMk/>
          <pc:sldMk cId="2247172842" sldId="305"/>
        </pc:sldMkLst>
        <pc:spChg chg="mod">
          <ac:chgData name="Emily Rusin" userId="ff38e489f1ec72ee" providerId="LiveId" clId="{E352910E-0029-45A6-9D54-25816926861D}" dt="2023-06-04T20:55:10.909" v="598" actId="1076"/>
          <ac:spMkLst>
            <pc:docMk/>
            <pc:sldMk cId="2247172842" sldId="305"/>
            <ac:spMk id="3" creationId="{00000000-0000-0000-0000-000000000000}"/>
          </ac:spMkLst>
        </pc:spChg>
      </pc:sldChg>
      <pc:sldChg chg="modSp mod">
        <pc:chgData name="Emily Rusin" userId="ff38e489f1ec72ee" providerId="LiveId" clId="{E352910E-0029-45A6-9D54-25816926861D}" dt="2023-06-04T20:55:40.782" v="612" actId="20577"/>
        <pc:sldMkLst>
          <pc:docMk/>
          <pc:sldMk cId="4096336521" sldId="316"/>
        </pc:sldMkLst>
        <pc:spChg chg="mod">
          <ac:chgData name="Emily Rusin" userId="ff38e489f1ec72ee" providerId="LiveId" clId="{E352910E-0029-45A6-9D54-25816926861D}" dt="2023-06-04T20:55:40.782" v="612" actId="20577"/>
          <ac:spMkLst>
            <pc:docMk/>
            <pc:sldMk cId="4096336521" sldId="316"/>
            <ac:spMk id="5" creationId="{00000000-0000-0000-0000-000000000000}"/>
          </ac:spMkLst>
        </pc:spChg>
      </pc:sldChg>
      <pc:sldChg chg="del">
        <pc:chgData name="Emily Rusin" userId="ff38e489f1ec72ee" providerId="LiveId" clId="{E352910E-0029-45A6-9D54-25816926861D}" dt="2023-06-04T20:55:16.256" v="599" actId="2696"/>
        <pc:sldMkLst>
          <pc:docMk/>
          <pc:sldMk cId="4203607986" sldId="329"/>
        </pc:sldMkLst>
      </pc:sldChg>
      <pc:sldChg chg="modSp mod">
        <pc:chgData name="Emily Rusin" userId="ff38e489f1ec72ee" providerId="LiveId" clId="{E352910E-0029-45A6-9D54-25816926861D}" dt="2023-06-04T20:52:09.699" v="569" actId="20577"/>
        <pc:sldMkLst>
          <pc:docMk/>
          <pc:sldMk cId="3022031191" sldId="335"/>
        </pc:sldMkLst>
        <pc:spChg chg="mod">
          <ac:chgData name="Emily Rusin" userId="ff38e489f1ec72ee" providerId="LiveId" clId="{E352910E-0029-45A6-9D54-25816926861D}" dt="2023-06-04T20:52:09.699" v="569" actId="20577"/>
          <ac:spMkLst>
            <pc:docMk/>
            <pc:sldMk cId="3022031191" sldId="335"/>
            <ac:spMk id="6" creationId="{722E0145-C50F-CE9A-08F6-993A84338B27}"/>
          </ac:spMkLst>
        </pc:spChg>
      </pc:sldChg>
      <pc:sldChg chg="modNotesTx">
        <pc:chgData name="Emily Rusin" userId="ff38e489f1ec72ee" providerId="LiveId" clId="{E352910E-0029-45A6-9D54-25816926861D}" dt="2023-06-04T20:37:08.876" v="411" actId="20577"/>
        <pc:sldMkLst>
          <pc:docMk/>
          <pc:sldMk cId="246109740" sldId="33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GB" dirty="0">
              <a:latin typeface="Arial" pitchFamily="34" charset="0"/>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75A85089-C692-4DEA-AC49-04CF34D4FE14}" type="datetimeFigureOut">
              <a:rPr lang="en-GB" smtClean="0">
                <a:latin typeface="Arial" pitchFamily="34" charset="0"/>
              </a:rPr>
              <a:pPr/>
              <a:t>04/06/2023</a:t>
            </a:fld>
            <a:endParaRPr lang="en-GB" dirty="0">
              <a:latin typeface="Arial" pitchFamily="34" charset="0"/>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Arial" pitchFamily="34" charset="0"/>
              </a:defRPr>
            </a:lvl1pPr>
          </a:lstStyle>
          <a:p>
            <a:endParaRPr lang="en-GB"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Arial" pitchFamily="34" charset="0"/>
              </a:defRPr>
            </a:lvl1pPr>
          </a:lstStyle>
          <a:p>
            <a:fld id="{8045EBA9-A28D-4849-BFEA-AA04F6A21B63}" type="datetimeFigureOut">
              <a:rPr lang="en-GB" smtClean="0"/>
              <a:pPr/>
              <a:t>04/06/2023</a:t>
            </a:fld>
            <a:endParaRPr lang="en-GB"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GB"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atin typeface="Arial" pitchFamily="34" charset="0"/>
              </a:defRPr>
            </a:lvl1pPr>
          </a:lstStyle>
          <a:p>
            <a:endParaRPr lang="en-GB"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4</a:t>
            </a:fld>
            <a:endParaRPr lang="en-GB" dirty="0"/>
          </a:p>
        </p:txBody>
      </p:sp>
    </p:spTree>
    <p:extLst>
      <p:ext uri="{BB962C8B-B14F-4D97-AF65-F5344CB8AC3E}">
        <p14:creationId xmlns:p14="http://schemas.microsoft.com/office/powerpoint/2010/main" val="260336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sharp peak after the COVID lockdown was likely due to people turning themselves in to not face jail time due to COVID restrictions with incarcerations</a:t>
            </a:r>
          </a:p>
        </p:txBody>
      </p:sp>
      <p:sp>
        <p:nvSpPr>
          <p:cNvPr id="4" name="Slide Number Placeholder 3"/>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3189169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~Assault Charges likely didn’t see much of a change as most people were home without the ability to get time away and were dealing with stressors such as financial strain, concerns about the virus, and overall uncertainty.  This likely led to domestic disputes and assaults.  </a:t>
            </a:r>
          </a:p>
          <a:p>
            <a:r>
              <a:rPr lang="en-US" sz="900" dirty="0"/>
              <a:t>~Failure to Appear arrests likely saw a decline as these were often the result of officers being proactive and serving warrants as well as officers conducting traffic stops and encountering citizens in public.  Police Departments were stressing the decrease of face-to-face interactions except for emergencies.</a:t>
            </a:r>
          </a:p>
          <a:p>
            <a:r>
              <a:rPr lang="en-US" sz="900" dirty="0"/>
              <a:t>~Larceny decreased as stores were closed so shoplifting wasn’t occurring (and again, people were not out and about to have their property stolen).</a:t>
            </a:r>
          </a:p>
          <a:p>
            <a:r>
              <a:rPr lang="en-US" sz="900" dirty="0"/>
              <a:t>~Narcotic charges are often proactive.  Units conducting undercover operations may have been assigned to other capacities at the height of COVID and the emphasis on drugs likely shifted.  Narcotic arrests also stem from traffic stops, which were likely only conducted for serious violations, and other street interactions, which again, were likely halted due to concerns of spreading COVID.</a:t>
            </a:r>
          </a:p>
          <a:p>
            <a:r>
              <a:rPr lang="en-US" sz="900" dirty="0"/>
              <a:t>~Unknown why handgun charges increased (handgun charges are going to be concealing a handgun without a permit, possessing a handgun while being a convicted felon, carrying a weapon at prohibited locations (</a:t>
            </a:r>
            <a:r>
              <a:rPr lang="en-US" sz="900" dirty="0" err="1"/>
              <a:t>ie</a:t>
            </a:r>
            <a:r>
              <a:rPr lang="en-US" sz="900" dirty="0"/>
              <a:t>. School zones, airports. </a:t>
            </a:r>
            <a:r>
              <a:rPr lang="en-US" sz="900" dirty="0" err="1"/>
              <a:t>Etc</a:t>
            </a:r>
            <a:r>
              <a:rPr lang="en-US" sz="900" dirty="0"/>
              <a:t>)), and possessing a handgun while trafficking drugs.</a:t>
            </a:r>
          </a:p>
          <a:p>
            <a:endParaRPr lang="en-US" sz="900" dirty="0"/>
          </a:p>
          <a:p>
            <a:endParaRPr lang="en-US" sz="900"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6</a:t>
            </a:fld>
            <a:endParaRPr lang="en-GB" dirty="0"/>
          </a:p>
        </p:txBody>
      </p:sp>
    </p:spTree>
    <p:extLst>
      <p:ext uri="{BB962C8B-B14F-4D97-AF65-F5344CB8AC3E}">
        <p14:creationId xmlns:p14="http://schemas.microsoft.com/office/powerpoint/2010/main" val="1191548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7</a:t>
            </a:fld>
            <a:endParaRPr lang="en-GB" dirty="0"/>
          </a:p>
        </p:txBody>
      </p:sp>
    </p:spTree>
    <p:extLst>
      <p:ext uri="{BB962C8B-B14F-4D97-AF65-F5344CB8AC3E}">
        <p14:creationId xmlns:p14="http://schemas.microsoft.com/office/powerpoint/2010/main" val="550562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look at the correlation between handgun violations and narcotic violations because when officers are stopping subjects, they are looking for weapons and they are looking for drugs.  Also, possessing a handgun while trafficking narcotics results in both handgun and narcotic arrests.</a:t>
            </a:r>
          </a:p>
        </p:txBody>
      </p:sp>
      <p:sp>
        <p:nvSpPr>
          <p:cNvPr id="4" name="Slide Number Placeholder 3"/>
          <p:cNvSpPr>
            <a:spLocks noGrp="1"/>
          </p:cNvSpPr>
          <p:nvPr>
            <p:ph type="sldNum" sz="quarter" idx="5"/>
          </p:nvPr>
        </p:nvSpPr>
        <p:spPr/>
        <p:txBody>
          <a:bodyPr/>
          <a:lstStyle/>
          <a:p>
            <a:fld id="{5B43D19E-BFDB-4C92-8EDD-32EDDA8F41DF}" type="slidenum">
              <a:rPr lang="en-GB" smtClean="0"/>
              <a:pPr/>
              <a:t>8</a:t>
            </a:fld>
            <a:endParaRPr lang="en-GB" dirty="0"/>
          </a:p>
        </p:txBody>
      </p:sp>
    </p:spTree>
    <p:extLst>
      <p:ext uri="{BB962C8B-B14F-4D97-AF65-F5344CB8AC3E}">
        <p14:creationId xmlns:p14="http://schemas.microsoft.com/office/powerpoint/2010/main" val="674115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2267712" y="777600"/>
            <a:ext cx="5524328" cy="860400"/>
          </a:xfrm>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2267712" y="1753200"/>
            <a:ext cx="5524328"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grpSp>
        <p:nvGrpSpPr>
          <p:cNvPr id="12" name="Group 11"/>
          <p:cNvGrpSpPr/>
          <p:nvPr userDrawn="1"/>
        </p:nvGrpSpPr>
        <p:grpSpPr>
          <a:xfrm>
            <a:off x="-6532" y="2405084"/>
            <a:ext cx="9150532"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pic>
          <p:nvPicPr>
            <p:cNvPr id="8" name="Picture 3"/>
            <p:cNvPicPr>
              <a:picLocks noChangeAspect="1" noChangeArrowheads="1"/>
            </p:cNvPicPr>
            <p:nvPr userDrawn="1"/>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1425598"/>
            <a:ext cx="8229600" cy="4698977"/>
          </a:xfr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12" name="TextBox 11"/>
          <p:cNvSpPr txBox="1"/>
          <p:nvPr userDrawn="1"/>
        </p:nvSpPr>
        <p:spPr>
          <a:xfrm>
            <a:off x="457200" y="6409944"/>
            <a:ext cx="722376" cy="201168"/>
          </a:xfrm>
          <a:prstGeom prst="rect">
            <a:avLst/>
          </a:prstGeom>
          <a:noFill/>
        </p:spPr>
        <p:txBody>
          <a:bodyPr wrap="square" lIns="0" tIns="0" rIns="0" bIns="0" rtlCol="0" anchor="ctr"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8"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457200" y="6409944"/>
            <a:ext cx="722376" cy="201168"/>
          </a:xfrm>
          <a:prstGeom prst="rect">
            <a:avLst/>
          </a:prstGeom>
          <a:noFill/>
        </p:spPr>
        <p:txBody>
          <a:bodyPr wrap="square" lIns="0" tIns="0" rIns="0" bIns="0" rtlCol="0" anchor="ctr"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sz="half" idx="1"/>
          </p:nvPr>
        </p:nvSpPr>
        <p:spPr>
          <a:xfrm>
            <a:off x="457200" y="1426464"/>
            <a:ext cx="4038600" cy="4698111"/>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426464"/>
            <a:ext cx="4038600" cy="4698111"/>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12"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10" name="TextBox 9"/>
          <p:cNvSpPr txBox="1"/>
          <p:nvPr userDrawn="1"/>
        </p:nvSpPr>
        <p:spPr>
          <a:xfrm>
            <a:off x="457200" y="6409944"/>
            <a:ext cx="722376" cy="201168"/>
          </a:xfrm>
          <a:prstGeom prst="rect">
            <a:avLst/>
          </a:prstGeom>
          <a:noFill/>
        </p:spPr>
        <p:txBody>
          <a:bodyPr wrap="square" lIns="0" tIns="0" rIns="0" bIns="0" rtlCol="0" anchor="ctr"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a:t>Click to edit Master title style</a:t>
            </a:r>
            <a:endParaRPr lang="en-GB" dirty="0"/>
          </a:p>
        </p:txBody>
      </p:sp>
      <p:sp>
        <p:nvSpPr>
          <p:cNvPr id="3" name="Content Placeholder 2"/>
          <p:cNvSpPr>
            <a:spLocks noGrp="1"/>
          </p:cNvSpPr>
          <p:nvPr>
            <p:ph sz="half" idx="1"/>
          </p:nvPr>
        </p:nvSpPr>
        <p:spPr>
          <a:xfrm>
            <a:off x="457200" y="2131820"/>
            <a:ext cx="4042800" cy="3994963"/>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51200" y="2131820"/>
            <a:ext cx="4042800" cy="3994963"/>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Line 10"/>
          <p:cNvSpPr>
            <a:spLocks noChangeShapeType="1"/>
          </p:cNvSpPr>
          <p:nvPr userDrawn="1"/>
        </p:nvSpPr>
        <p:spPr bwMode="auto">
          <a:xfrm>
            <a:off x="457200" y="1044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10" name="Text Placeholder 9"/>
          <p:cNvSpPr>
            <a:spLocks noGrp="1"/>
          </p:cNvSpPr>
          <p:nvPr>
            <p:ph type="body" sz="quarter" idx="12"/>
          </p:nvPr>
        </p:nvSpPr>
        <p:spPr>
          <a:xfrm>
            <a:off x="457200" y="1426464"/>
            <a:ext cx="4042800" cy="640800"/>
          </a:xfrm>
        </p:spPr>
        <p:txBody>
          <a:bodyPr anchor="t" anchorCtr="0"/>
          <a:lstStyle>
            <a:lvl1pPr marL="0" indent="0">
              <a:buNone/>
              <a:defRPr b="1">
                <a:solidFill>
                  <a:schemeClr val="bg1"/>
                </a:solidFill>
                <a:latin typeface="+mn-lt"/>
                <a:cs typeface="Arial" pitchFamily="34" charset="0"/>
              </a:defRPr>
            </a:lvl1pPr>
          </a:lstStyle>
          <a:p>
            <a:pPr lvl="0"/>
            <a:r>
              <a:rPr lang="en-US"/>
              <a:t>Click to edit Master text styles</a:t>
            </a:r>
          </a:p>
        </p:txBody>
      </p:sp>
      <p:sp>
        <p:nvSpPr>
          <p:cNvPr id="11" name="Text Placeholder 9"/>
          <p:cNvSpPr>
            <a:spLocks noGrp="1"/>
          </p:cNvSpPr>
          <p:nvPr>
            <p:ph type="body" sz="quarter" idx="13"/>
          </p:nvPr>
        </p:nvSpPr>
        <p:spPr>
          <a:xfrm>
            <a:off x="4651200" y="1426464"/>
            <a:ext cx="4042800" cy="640800"/>
          </a:xfrm>
        </p:spPr>
        <p:txBody>
          <a:bodyPr anchor="t" anchorCtr="0"/>
          <a:lstStyle>
            <a:lvl1pPr marL="0" indent="0">
              <a:buNone/>
              <a:defRPr b="1">
                <a:solidFill>
                  <a:schemeClr val="bg1"/>
                </a:solidFill>
                <a:latin typeface="+mn-lt"/>
                <a:cs typeface="Arial" pitchFamily="34" charset="0"/>
              </a:defRPr>
            </a:lvl1pPr>
          </a:lstStyle>
          <a:p>
            <a:pPr lvl="0"/>
            <a:r>
              <a:rPr lang="en-US"/>
              <a:t>Click to edit Master text styles</a:t>
            </a:r>
          </a:p>
        </p:txBody>
      </p:sp>
      <p:sp>
        <p:nvSpPr>
          <p:cNvPr id="9"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13" name="TextBox 12"/>
          <p:cNvSpPr txBox="1"/>
          <p:nvPr userDrawn="1"/>
        </p:nvSpPr>
        <p:spPr>
          <a:xfrm>
            <a:off x="457200" y="6409944"/>
            <a:ext cx="722376" cy="201168"/>
          </a:xfrm>
          <a:prstGeom prst="rect">
            <a:avLst/>
          </a:prstGeom>
          <a:noFill/>
        </p:spPr>
        <p:txBody>
          <a:bodyPr wrap="square" lIns="0" tIns="0" rIns="0" bIns="0" rtlCol="0" anchor="ctr"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5614" y="1024128"/>
            <a:ext cx="8229600" cy="1643063"/>
          </a:xfrm>
        </p:spPr>
        <p:txBody>
          <a:bodyPr/>
          <a:lstStyle>
            <a:lvl1pPr marL="0" indent="0" algn="l">
              <a:lnSpc>
                <a:spcPct val="85000"/>
              </a:lnSpc>
              <a:spcBef>
                <a:spcPts val="0"/>
              </a:spcBef>
              <a:buNone/>
              <a:defRPr sz="5000" b="1">
                <a:solidFill>
                  <a:schemeClr val="bg2"/>
                </a:solidFill>
                <a:latin typeface="+mn-lt"/>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457200" y="6242400"/>
            <a:ext cx="82296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latin typeface="+mn-lt"/>
              <a:cs typeface="Arial" pitchFamily="34" charset="0"/>
            </a:endParaRPr>
          </a:p>
        </p:txBody>
      </p:sp>
      <p:sp>
        <p:nvSpPr>
          <p:cNvPr id="9" name="TextBox 8"/>
          <p:cNvSpPr txBox="1"/>
          <p:nvPr userDrawn="1"/>
        </p:nvSpPr>
        <p:spPr>
          <a:xfrm>
            <a:off x="457200" y="6409944"/>
            <a:ext cx="722376" cy="201168"/>
          </a:xfrm>
          <a:prstGeom prst="rect">
            <a:avLst/>
          </a:prstGeom>
          <a:noFill/>
        </p:spPr>
        <p:txBody>
          <a:bodyPr wrap="square" lIns="0" tIns="0" rIns="0" bIns="0" rtlCol="0" anchor="ctr"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spTree>
    <p:extLst>
      <p:ext uri="{BB962C8B-B14F-4D97-AF65-F5344CB8AC3E}">
        <p14:creationId xmlns:p14="http://schemas.microsoft.com/office/powerpoint/2010/main" val="391301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201168"/>
            <a:ext cx="82296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endParaRPr lang="en-US" dirty="0"/>
          </a:p>
        </p:txBody>
      </p:sp>
      <p:sp>
        <p:nvSpPr>
          <p:cNvPr id="3077" name="Freeform 5"/>
          <p:cNvSpPr>
            <a:spLocks/>
          </p:cNvSpPr>
          <p:nvPr userDrawn="1"/>
        </p:nvSpPr>
        <p:spPr bwMode="gray">
          <a:xfrm>
            <a:off x="457200" y="1039813"/>
            <a:ext cx="82296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latin typeface="+mn-lt"/>
              <a:cs typeface="Arial" pitchFamily="34" charset="0"/>
            </a:endParaRPr>
          </a:p>
        </p:txBody>
      </p:sp>
      <p:sp>
        <p:nvSpPr>
          <p:cNvPr id="7" name="TextBox 6"/>
          <p:cNvSpPr txBox="1"/>
          <p:nvPr userDrawn="1"/>
        </p:nvSpPr>
        <p:spPr>
          <a:xfrm>
            <a:off x="457200" y="6409944"/>
            <a:ext cx="722376" cy="201168"/>
          </a:xfrm>
          <a:prstGeom prst="rect">
            <a:avLst/>
          </a:prstGeom>
          <a:noFill/>
        </p:spPr>
        <p:txBody>
          <a:bodyPr wrap="square" lIns="0" tIns="0" rIns="0" bIns="0" rtlCol="0" anchor="ctr"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spTree>
    <p:extLst>
      <p:ext uri="{BB962C8B-B14F-4D97-AF65-F5344CB8AC3E}">
        <p14:creationId xmlns:p14="http://schemas.microsoft.com/office/powerpoint/2010/main" val="1999940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025" y="201600"/>
            <a:ext cx="8232775"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57200" y="1425600"/>
            <a:ext cx="8229600" cy="4698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Box 6"/>
          <p:cNvSpPr txBox="1"/>
          <p:nvPr/>
        </p:nvSpPr>
        <p:spPr>
          <a:xfrm>
            <a:off x="457200" y="6409944"/>
            <a:ext cx="722376" cy="201168"/>
          </a:xfrm>
          <a:prstGeom prst="rect">
            <a:avLst/>
          </a:prstGeom>
          <a:noFill/>
        </p:spPr>
        <p:txBody>
          <a:bodyPr wrap="square" lIns="0" tIns="0" rIns="0" bIns="0" rtlCol="0" anchor="ctr" anchorCtr="0">
            <a:noAutofit/>
          </a:bodyPr>
          <a:lstStyle/>
          <a:p>
            <a:r>
              <a:rPr lang="en-GB" sz="1100" dirty="0">
                <a:solidFill>
                  <a:schemeClr val="bg1"/>
                </a:solidFill>
                <a:latin typeface="+mn-lt"/>
                <a:cs typeface="Arial" pitchFamily="34" charset="0"/>
              </a:rPr>
              <a:t>Page </a:t>
            </a:r>
            <a:fld id="{9AE4D82F-B047-469B-AC52-A46321747EAF}" type="slidenum">
              <a:rPr lang="en-GB" sz="1100" smtClean="0">
                <a:solidFill>
                  <a:schemeClr val="bg1"/>
                </a:solidFill>
                <a:latin typeface="+mn-lt"/>
                <a:cs typeface="Arial" pitchFamily="34" charset="0"/>
              </a:rPr>
              <a:pPr/>
              <a:t>‹#›</a:t>
            </a:fld>
            <a:endParaRPr lang="en-GB" sz="1100" dirty="0">
              <a:solidFill>
                <a:schemeClr val="bg1"/>
              </a:solidFill>
              <a:latin typeface="+mn-lt"/>
              <a:cs typeface="Arial" pitchFamily="34" charset="0"/>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Lst>
  <p:hf sldNum="0" hdr="0"/>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www.neighborhoodscout.com/blog/top100dangero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baltimorecity.gov/search?collection=Datase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23682"/>
            <a:ext cx="9144000" cy="507147"/>
          </a:xfrm>
        </p:spPr>
        <p:txBody>
          <a:bodyPr/>
          <a:lstStyle/>
          <a:p>
            <a:pPr algn="ctr"/>
            <a:r>
              <a:rPr lang="en-US" sz="2600" dirty="0"/>
              <a:t>The Pandemic’s Effect on Arrests in Baltimore City</a:t>
            </a:r>
            <a:br>
              <a:rPr lang="en-US" sz="2600" dirty="0"/>
            </a:br>
            <a:br>
              <a:rPr lang="en-US" sz="2600" dirty="0"/>
            </a:br>
            <a:br>
              <a:rPr lang="en-US" sz="2600" dirty="0"/>
            </a:br>
            <a:endParaRPr lang="en-US" sz="2600" dirty="0"/>
          </a:p>
        </p:txBody>
      </p:sp>
      <p:sp>
        <p:nvSpPr>
          <p:cNvPr id="4" name="Subtitle 2">
            <a:extLst>
              <a:ext uri="{FF2B5EF4-FFF2-40B4-BE49-F238E27FC236}">
                <a16:creationId xmlns:a16="http://schemas.microsoft.com/office/drawing/2014/main" id="{F2C04B78-5D16-EFAE-790E-9A7E54251714}"/>
              </a:ext>
            </a:extLst>
          </p:cNvPr>
          <p:cNvSpPr txBox="1">
            <a:spLocks/>
          </p:cNvSpPr>
          <p:nvPr/>
        </p:nvSpPr>
        <p:spPr>
          <a:xfrm>
            <a:off x="-206829" y="5110950"/>
            <a:ext cx="9144000" cy="1529335"/>
          </a:xfrm>
          <a:prstGeom prst="rect">
            <a:avLst/>
          </a:prstGeom>
        </p:spPr>
        <p:txBody>
          <a:bodyPr vert="horz" lIns="0" tIns="0" rIns="0" bIns="0" rtlCol="0" anchor="t" anchorCtr="0">
            <a:noAutofit/>
          </a:bodyPr>
          <a:lstStyle>
            <a:lvl1pPr marL="0" indent="0" algn="l" defTabSz="914400" rtl="0" eaLnBrk="1" latinLnBrk="0" hangingPunct="1">
              <a:spcBef>
                <a:spcPct val="20000"/>
              </a:spcBef>
              <a:buClr>
                <a:schemeClr val="accent2"/>
              </a:buClr>
              <a:buSzPct val="70000"/>
              <a:buFont typeface="Arial" pitchFamily="34" charset="0"/>
              <a:buNone/>
              <a:defRPr sz="2000" kern="1200">
                <a:solidFill>
                  <a:schemeClr val="bg1"/>
                </a:solidFill>
                <a:latin typeface="+mn-lt"/>
                <a:ea typeface="+mn-ea"/>
                <a:cs typeface="Arial" pitchFamily="34" charset="0"/>
              </a:defRPr>
            </a:lvl1pPr>
            <a:lvl2pPr marL="0" indent="0" algn="l"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Arial" pitchFamily="34" charset="0"/>
              </a:defRPr>
            </a:lvl2pPr>
            <a:lvl3pPr marL="914400" indent="0" algn="ctr" defTabSz="914400" rtl="0" eaLnBrk="1" latinLnBrk="0" hangingPunct="1">
              <a:spcBef>
                <a:spcPct val="20000"/>
              </a:spcBef>
              <a:buClr>
                <a:schemeClr val="accent2"/>
              </a:buClr>
              <a:buSzPct val="70000"/>
              <a:buFont typeface="Arial" pitchFamily="34" charset="0"/>
              <a:buNone/>
              <a:defRPr sz="1800" kern="1200">
                <a:solidFill>
                  <a:schemeClr val="tx1">
                    <a:tint val="75000"/>
                  </a:schemeClr>
                </a:solidFill>
                <a:latin typeface="+mn-lt"/>
                <a:ea typeface="+mn-ea"/>
                <a:cs typeface="Arial" pitchFamily="34" charset="0"/>
              </a:defRPr>
            </a:lvl3pPr>
            <a:lvl4pPr marL="1371600" indent="0" algn="ctr"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Arial" pitchFamily="34" charset="0"/>
              </a:defRPr>
            </a:lvl4pPr>
            <a:lvl5pPr marL="1828800" indent="0" algn="ctr"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			</a:t>
            </a:r>
          </a:p>
          <a:p>
            <a:r>
              <a:rPr lang="en-US" dirty="0"/>
              <a:t>	Presented by:</a:t>
            </a:r>
          </a:p>
          <a:p>
            <a:r>
              <a:rPr lang="en-US" dirty="0"/>
              <a:t>	</a:t>
            </a:r>
            <a:r>
              <a:rPr lang="en-US" i="1" dirty="0"/>
              <a:t>Gabrielle Bedewi, Leah </a:t>
            </a:r>
            <a:r>
              <a:rPr lang="en-US" i="1" dirty="0" err="1"/>
              <a:t>Muliokela</a:t>
            </a:r>
            <a:r>
              <a:rPr lang="en-US" i="1" dirty="0"/>
              <a:t>, </a:t>
            </a:r>
            <a:r>
              <a:rPr lang="en-US" i="1" dirty="0" err="1"/>
              <a:t>Tungalagtuya</a:t>
            </a:r>
            <a:r>
              <a:rPr lang="en-US" i="1" dirty="0"/>
              <a:t> </a:t>
            </a:r>
            <a:r>
              <a:rPr lang="en-US" i="1" dirty="0" err="1"/>
              <a:t>Naran</a:t>
            </a:r>
            <a:r>
              <a:rPr lang="en-US" i="1" dirty="0"/>
              <a:t>, Emily </a:t>
            </a:r>
            <a:r>
              <a:rPr lang="en-US" i="1" dirty="0" err="1"/>
              <a:t>Rusin</a:t>
            </a:r>
            <a:endParaRPr lang="en-US" i="1" dirty="0"/>
          </a:p>
          <a:p>
            <a:r>
              <a:rPr lang="en-US" dirty="0"/>
              <a:t>	</a:t>
            </a:r>
            <a:r>
              <a:rPr lang="en-US" sz="1600" dirty="0"/>
              <a:t>June 2, 2023</a:t>
            </a:r>
          </a:p>
        </p:txBody>
      </p:sp>
      <p:pic>
        <p:nvPicPr>
          <p:cNvPr id="5" name="Picture 4" descr="Traffic Police Png Download - Traficpolice Png,Police Png">
            <a:extLst>
              <a:ext uri="{FF2B5EF4-FFF2-40B4-BE49-F238E27FC236}">
                <a16:creationId xmlns:a16="http://schemas.microsoft.com/office/drawing/2014/main" id="{4FEABCA6-92A1-4C18-FEA1-7F7EC1B7535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500" b="95417" l="9896" r="89063">
                        <a14:foregroundMark x1="41667" y1="9583" x2="41667" y2="9583"/>
                        <a14:foregroundMark x1="55208" y1="92083" x2="55208" y2="92083"/>
                        <a14:foregroundMark x1="25000" y1="95417" x2="25000" y2="95417"/>
                        <a14:foregroundMark x1="45313" y1="7500" x2="45313" y2="7500"/>
                      </a14:backgroundRemoval>
                    </a14:imgEffect>
                  </a14:imgLayer>
                </a14:imgProps>
              </a:ext>
              <a:ext uri="{28A0092B-C50C-407E-A947-70E740481C1C}">
                <a14:useLocalDpi xmlns:a14="http://schemas.microsoft.com/office/drawing/2010/main" val="0"/>
              </a:ext>
            </a:extLst>
          </a:blip>
          <a:srcRect/>
          <a:stretch>
            <a:fillRect/>
          </a:stretch>
        </p:blipFill>
        <p:spPr bwMode="auto">
          <a:xfrm>
            <a:off x="1641928" y="1890431"/>
            <a:ext cx="1883997" cy="2354997"/>
          </a:xfrm>
          <a:prstGeom prst="rect">
            <a:avLst/>
          </a:prstGeom>
          <a:noFill/>
          <a:ln>
            <a:noFill/>
          </a:ln>
        </p:spPr>
      </p:pic>
      <p:sp>
        <p:nvSpPr>
          <p:cNvPr id="7" name="TextBox 6">
            <a:extLst>
              <a:ext uri="{FF2B5EF4-FFF2-40B4-BE49-F238E27FC236}">
                <a16:creationId xmlns:a16="http://schemas.microsoft.com/office/drawing/2014/main" id="{7FFD6171-4D32-EF15-C55A-6DD28BBC78FF}"/>
              </a:ext>
            </a:extLst>
          </p:cNvPr>
          <p:cNvSpPr txBox="1"/>
          <p:nvPr/>
        </p:nvSpPr>
        <p:spPr>
          <a:xfrm>
            <a:off x="3280370" y="2174424"/>
            <a:ext cx="4675414" cy="595932"/>
          </a:xfrm>
          <a:prstGeom prst="rect">
            <a:avLst/>
          </a:prstGeom>
          <a:noFill/>
        </p:spPr>
        <p:txBody>
          <a:bodyPr wrap="square">
            <a:spAutoFit/>
          </a:bodyPr>
          <a:lstStyle/>
          <a:p>
            <a:pPr marL="0" marR="0" algn="ctr">
              <a:lnSpc>
                <a:spcPct val="107000"/>
              </a:lnSpc>
              <a:spcBef>
                <a:spcPts val="0"/>
              </a:spcBef>
              <a:spcAft>
                <a:spcPts val="800"/>
              </a:spcAft>
            </a:pPr>
            <a:r>
              <a:rPr lang="en-US"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Stop!  You’re Under Arrest</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22E0145-C50F-CE9A-08F6-993A84338B27}"/>
              </a:ext>
            </a:extLst>
          </p:cNvPr>
          <p:cNvSpPr txBox="1">
            <a:spLocks/>
          </p:cNvSpPr>
          <p:nvPr/>
        </p:nvSpPr>
        <p:spPr>
          <a:xfrm>
            <a:off x="457200" y="1212198"/>
            <a:ext cx="8396514" cy="5036202"/>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The dataset </a:t>
            </a:r>
            <a:r>
              <a:rPr lang="en-US" sz="2000" b="1" i="1" dirty="0"/>
              <a:t>BPD Arrests</a:t>
            </a:r>
            <a:r>
              <a:rPr lang="en-US" sz="2000" b="1" dirty="0"/>
              <a:t> </a:t>
            </a:r>
            <a:r>
              <a:rPr lang="en-US" sz="2000" dirty="0"/>
              <a:t>includes the number of </a:t>
            </a:r>
            <a:r>
              <a:rPr lang="en-US" sz="2000" b="1" u="sng" dirty="0"/>
              <a:t>arrests</a:t>
            </a:r>
            <a:r>
              <a:rPr lang="en-US" sz="2000" dirty="0"/>
              <a:t> for specific types of charges and does not include information about the number and types of </a:t>
            </a:r>
            <a:r>
              <a:rPr lang="en-US" sz="2000" b="1" u="sng" dirty="0"/>
              <a:t>crimes</a:t>
            </a:r>
            <a:r>
              <a:rPr lang="en-US" sz="2000" dirty="0"/>
              <a:t> committed.  Given that there may be a lag time between the time a crime is committed and an arrest, depending on the type of charges, demonstrating a direct effect of the pandemic on arrests vs. crime rate may not be sufficiently apparent or have the same trends. </a:t>
            </a:r>
          </a:p>
          <a:p>
            <a:r>
              <a:rPr lang="en-US" sz="2000" dirty="0"/>
              <a:t>Evaluate incident data to see if there is a relationship between crimes reported and arrests.</a:t>
            </a:r>
          </a:p>
          <a:p>
            <a:r>
              <a:rPr lang="en-US" sz="2000" dirty="0"/>
              <a:t>Further investigation into the reasons why arrests for “Handgun” charges increased after 2019, and had a different trend pattern than the other types of arrest, is recommended.  For example, were there any special police department initiatives in place for “handgun control”, that may have been initiated by the Mayor of Baltimore or the Governor of Maryland?</a:t>
            </a:r>
          </a:p>
          <a:p>
            <a:pPr marL="0" indent="0">
              <a:buNone/>
            </a:pPr>
            <a:endParaRPr lang="en-US" sz="1600" dirty="0"/>
          </a:p>
          <a:p>
            <a:endParaRPr lang="en-US" sz="2000" dirty="0"/>
          </a:p>
          <a:p>
            <a:pPr lvl="1"/>
            <a:endParaRPr lang="en-US" dirty="0"/>
          </a:p>
          <a:p>
            <a:pPr lvl="1"/>
            <a:endParaRPr lang="en-US" dirty="0"/>
          </a:p>
        </p:txBody>
      </p:sp>
      <p:sp>
        <p:nvSpPr>
          <p:cNvPr id="8" name="TextBox 7">
            <a:extLst>
              <a:ext uri="{FF2B5EF4-FFF2-40B4-BE49-F238E27FC236}">
                <a16:creationId xmlns:a16="http://schemas.microsoft.com/office/drawing/2014/main" id="{9E71AF28-E739-8FBD-C996-0EFA682FE03C}"/>
              </a:ext>
            </a:extLst>
          </p:cNvPr>
          <p:cNvSpPr txBox="1"/>
          <p:nvPr/>
        </p:nvSpPr>
        <p:spPr>
          <a:xfrm>
            <a:off x="413122" y="477410"/>
            <a:ext cx="8484669" cy="496996"/>
          </a:xfrm>
          <a:prstGeom prst="rect">
            <a:avLst/>
          </a:prstGeom>
          <a:noFill/>
        </p:spPr>
        <p:txBody>
          <a:bodyPr wrap="square">
            <a:spAutoFit/>
          </a:bodyPr>
          <a:lstStyle/>
          <a:p>
            <a:pPr>
              <a:lnSpc>
                <a:spcPct val="150000"/>
              </a:lnSpc>
            </a:pPr>
            <a:r>
              <a:rPr lang="en-US" sz="2000" b="1" dirty="0"/>
              <a:t>Limitations and Further Analysis Recommendations</a:t>
            </a:r>
          </a:p>
        </p:txBody>
      </p:sp>
    </p:spTree>
    <p:extLst>
      <p:ext uri="{BB962C8B-B14F-4D97-AF65-F5344CB8AC3E}">
        <p14:creationId xmlns:p14="http://schemas.microsoft.com/office/powerpoint/2010/main" val="302203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04587" y="2624328"/>
            <a:ext cx="3173767" cy="804672"/>
          </a:xfrm>
        </p:spPr>
        <p:txBody>
          <a:bodyPr/>
          <a:lstStyle/>
          <a:p>
            <a:r>
              <a:rPr lang="en-GB" sz="7200" dirty="0"/>
              <a:t>Q &amp; A</a:t>
            </a:r>
          </a:p>
        </p:txBody>
      </p:sp>
    </p:spTree>
    <p:extLst>
      <p:ext uri="{BB962C8B-B14F-4D97-AF65-F5344CB8AC3E}">
        <p14:creationId xmlns:p14="http://schemas.microsoft.com/office/powerpoint/2010/main" val="224717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Topics</a:t>
            </a:r>
            <a:endParaRPr lang="en-GB" dirty="0"/>
          </a:p>
        </p:txBody>
      </p:sp>
      <p:sp>
        <p:nvSpPr>
          <p:cNvPr id="5" name="Content Placeholder 2"/>
          <p:cNvSpPr>
            <a:spLocks noGrp="1"/>
          </p:cNvSpPr>
          <p:nvPr>
            <p:ph idx="4294967295"/>
          </p:nvPr>
        </p:nvSpPr>
        <p:spPr>
          <a:xfrm>
            <a:off x="457199" y="1314971"/>
            <a:ext cx="8501743" cy="4933429"/>
          </a:xfrm>
          <a:prstGeom prst="rect">
            <a:avLst/>
          </a:prstGeom>
        </p:spPr>
        <p:txBody>
          <a:bodyPr>
            <a:normAutofit/>
          </a:bodyPr>
          <a:lstStyle/>
          <a:p>
            <a:pPr>
              <a:lnSpc>
                <a:spcPct val="150000"/>
              </a:lnSpc>
            </a:pPr>
            <a:r>
              <a:rPr lang="en-US" sz="2000" dirty="0"/>
              <a:t>Background</a:t>
            </a:r>
          </a:p>
          <a:p>
            <a:pPr>
              <a:lnSpc>
                <a:spcPct val="150000"/>
              </a:lnSpc>
            </a:pPr>
            <a:r>
              <a:rPr lang="en-US" sz="2000" dirty="0"/>
              <a:t>Data Source and Data Prep Steps</a:t>
            </a:r>
          </a:p>
          <a:p>
            <a:pPr>
              <a:lnSpc>
                <a:spcPct val="150000"/>
              </a:lnSpc>
            </a:pPr>
            <a:r>
              <a:rPr lang="en-US" sz="2000" dirty="0"/>
              <a:t>Overview of Arrest Charges and Effect of the Pandemic on the Trend</a:t>
            </a:r>
          </a:p>
          <a:p>
            <a:pPr>
              <a:lnSpc>
                <a:spcPct val="150000"/>
              </a:lnSpc>
            </a:pPr>
            <a:r>
              <a:rPr lang="en-US" sz="2000" dirty="0"/>
              <a:t>Types of Arrest Charges and Effect of the Pandemic on the Mix</a:t>
            </a:r>
          </a:p>
          <a:p>
            <a:pPr>
              <a:lnSpc>
                <a:spcPct val="150000"/>
              </a:lnSpc>
            </a:pPr>
            <a:r>
              <a:rPr lang="en-US" sz="2000" dirty="0"/>
              <a:t>Geographic Concentration of Arrest Charges and Effect of the Pandemic</a:t>
            </a:r>
          </a:p>
          <a:p>
            <a:pPr>
              <a:lnSpc>
                <a:spcPct val="150000"/>
              </a:lnSpc>
            </a:pPr>
            <a:r>
              <a:rPr lang="en-US" sz="2000" dirty="0"/>
              <a:t>Limitations and Further Analysis Recommendations</a:t>
            </a:r>
          </a:p>
          <a:p>
            <a:pPr>
              <a:lnSpc>
                <a:spcPct val="150000"/>
              </a:lnSpc>
            </a:pPr>
            <a:r>
              <a:rPr lang="en-US" sz="2000" kern="100">
                <a:latin typeface="Calibri" panose="020F0502020204030204" pitchFamily="34" charset="0"/>
                <a:ea typeface="Calibri" panose="020F0502020204030204" pitchFamily="34" charset="0"/>
                <a:cs typeface="Times New Roman" panose="02020603050405020304" pitchFamily="18" charset="0"/>
              </a:rPr>
              <a:t>Q &amp; A</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US" sz="2000" dirty="0"/>
          </a:p>
        </p:txBody>
      </p:sp>
    </p:spTree>
    <p:extLst>
      <p:ext uri="{BB962C8B-B14F-4D97-AF65-F5344CB8AC3E}">
        <p14:creationId xmlns:p14="http://schemas.microsoft.com/office/powerpoint/2010/main" val="409633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Why Baltimore City?</a:t>
            </a:r>
            <a:endParaRPr lang="en-GB" sz="2000" i="1" dirty="0"/>
          </a:p>
        </p:txBody>
      </p:sp>
      <p:sp>
        <p:nvSpPr>
          <p:cNvPr id="4" name="Content Placeholder 2">
            <a:extLst>
              <a:ext uri="{FF2B5EF4-FFF2-40B4-BE49-F238E27FC236}">
                <a16:creationId xmlns:a16="http://schemas.microsoft.com/office/drawing/2014/main" id="{22097005-8351-00A5-A965-7FCF600EF0CC}"/>
              </a:ext>
            </a:extLst>
          </p:cNvPr>
          <p:cNvSpPr txBox="1">
            <a:spLocks/>
          </p:cNvSpPr>
          <p:nvPr/>
        </p:nvSpPr>
        <p:spPr>
          <a:xfrm>
            <a:off x="372155" y="5562599"/>
            <a:ext cx="8396514" cy="566058"/>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a:p>
          <a:p>
            <a:pPr marL="0" indent="0">
              <a:buNone/>
            </a:pPr>
            <a:endParaRPr lang="en-US" sz="2000" dirty="0"/>
          </a:p>
          <a:p>
            <a:pPr lvl="1"/>
            <a:endParaRPr lang="en-US" dirty="0"/>
          </a:p>
          <a:p>
            <a:pPr lvl="1"/>
            <a:endParaRPr lang="en-US" dirty="0"/>
          </a:p>
        </p:txBody>
      </p:sp>
      <p:sp>
        <p:nvSpPr>
          <p:cNvPr id="5" name="Content Placeholder 2">
            <a:extLst>
              <a:ext uri="{FF2B5EF4-FFF2-40B4-BE49-F238E27FC236}">
                <a16:creationId xmlns:a16="http://schemas.microsoft.com/office/drawing/2014/main" id="{A21A3FE7-62D6-645D-0480-43E149809CFF}"/>
              </a:ext>
            </a:extLst>
          </p:cNvPr>
          <p:cNvSpPr txBox="1">
            <a:spLocks/>
          </p:cNvSpPr>
          <p:nvPr/>
        </p:nvSpPr>
        <p:spPr>
          <a:xfrm>
            <a:off x="457200" y="1083771"/>
            <a:ext cx="8396514" cy="1182659"/>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Baltimore, MD has consistently ranked in </a:t>
            </a:r>
            <a:r>
              <a:rPr lang="en-US" sz="1800" dirty="0" err="1"/>
              <a:t>NeighborhoodScout’s</a:t>
            </a:r>
            <a:r>
              <a:rPr lang="en-US" sz="1800" dirty="0"/>
              <a:t>* top 30 most dangerous cities in the U.S., surpassing Washington D.C. every year since 2012 (except for 2022; Baltimore did not appear in the top 100 list). </a:t>
            </a:r>
          </a:p>
          <a:p>
            <a:r>
              <a:rPr lang="en-US" sz="1800" dirty="0"/>
              <a:t>In 2020 and 2021, Baltimore was the 4</a:t>
            </a:r>
            <a:r>
              <a:rPr lang="en-US" sz="1800" baseline="30000" dirty="0"/>
              <a:t>th</a:t>
            </a:r>
            <a:r>
              <a:rPr lang="en-US" sz="1800" dirty="0"/>
              <a:t> most dangerous city in the U.S.</a:t>
            </a:r>
          </a:p>
          <a:p>
            <a:pPr lvl="1"/>
            <a:endParaRPr lang="en-US" sz="1600" dirty="0"/>
          </a:p>
          <a:p>
            <a:endParaRPr lang="en-US" sz="2000" dirty="0"/>
          </a:p>
          <a:p>
            <a:pPr lvl="1"/>
            <a:endParaRPr lang="en-US" dirty="0"/>
          </a:p>
          <a:p>
            <a:pPr lvl="1"/>
            <a:endParaRPr lang="en-US" dirty="0"/>
          </a:p>
        </p:txBody>
      </p:sp>
      <p:sp>
        <p:nvSpPr>
          <p:cNvPr id="6" name="Content Placeholder 2">
            <a:extLst>
              <a:ext uri="{FF2B5EF4-FFF2-40B4-BE49-F238E27FC236}">
                <a16:creationId xmlns:a16="http://schemas.microsoft.com/office/drawing/2014/main" id="{A7259EF3-04FD-EE0B-31FA-DA31DD7C6A01}"/>
              </a:ext>
            </a:extLst>
          </p:cNvPr>
          <p:cNvSpPr txBox="1">
            <a:spLocks/>
          </p:cNvSpPr>
          <p:nvPr/>
        </p:nvSpPr>
        <p:spPr>
          <a:xfrm>
            <a:off x="315686" y="5867399"/>
            <a:ext cx="8828314" cy="400570"/>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dirty="0"/>
              <a:t>*Reference: </a:t>
            </a:r>
            <a:r>
              <a:rPr lang="en-US" sz="1000" dirty="0">
                <a:hlinkClick r:id="rId2"/>
              </a:rPr>
              <a:t>https://www.neighborhoodscout.com/blog/top100dangerous</a:t>
            </a:r>
            <a:endParaRPr lang="en-US" sz="1000" dirty="0"/>
          </a:p>
          <a:p>
            <a:pPr marL="0" indent="0">
              <a:buNone/>
            </a:pPr>
            <a:r>
              <a:rPr lang="en-US" sz="1000" dirty="0"/>
              <a:t> Based on violent crime rate per 1,000 residents, among cities with 25,000 or more residents.</a:t>
            </a:r>
            <a:r>
              <a:rPr lang="en-US" sz="1000" b="0" i="0" dirty="0">
                <a:solidFill>
                  <a:srgbClr val="5D5D5D"/>
                </a:solidFill>
                <a:effectLst/>
                <a:latin typeface="Lato" panose="020F0502020204030203" pitchFamily="34" charset="0"/>
              </a:rPr>
              <a:t> Violent crimes include rape/armed robbery/aggravated assault.</a:t>
            </a:r>
            <a:endParaRPr lang="en-US" sz="1000" dirty="0"/>
          </a:p>
          <a:p>
            <a:endParaRPr lang="en-US" sz="1000" dirty="0"/>
          </a:p>
          <a:p>
            <a:pPr lvl="1"/>
            <a:endParaRPr lang="en-US" sz="1000" dirty="0"/>
          </a:p>
          <a:p>
            <a:pPr lvl="1"/>
            <a:endParaRPr lang="en-US" sz="1000" dirty="0"/>
          </a:p>
        </p:txBody>
      </p:sp>
      <p:pic>
        <p:nvPicPr>
          <p:cNvPr id="8" name="Picture 7">
            <a:extLst>
              <a:ext uri="{FF2B5EF4-FFF2-40B4-BE49-F238E27FC236}">
                <a16:creationId xmlns:a16="http://schemas.microsoft.com/office/drawing/2014/main" id="{27E49B67-DD48-82EB-9319-E74DC9E495D8}"/>
              </a:ext>
            </a:extLst>
          </p:cNvPr>
          <p:cNvPicPr>
            <a:picLocks noChangeAspect="1"/>
          </p:cNvPicPr>
          <p:nvPr/>
        </p:nvPicPr>
        <p:blipFill>
          <a:blip r:embed="rId3"/>
          <a:stretch>
            <a:fillRect/>
          </a:stretch>
        </p:blipFill>
        <p:spPr>
          <a:xfrm>
            <a:off x="108856" y="2332175"/>
            <a:ext cx="8937173" cy="3395912"/>
          </a:xfrm>
          <a:prstGeom prst="rect">
            <a:avLst/>
          </a:prstGeom>
        </p:spPr>
      </p:pic>
    </p:spTree>
    <p:extLst>
      <p:ext uri="{BB962C8B-B14F-4D97-AF65-F5344CB8AC3E}">
        <p14:creationId xmlns:p14="http://schemas.microsoft.com/office/powerpoint/2010/main" val="251361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Data Source and Data Prep Steps</a:t>
            </a:r>
            <a:endParaRPr lang="en-GB" sz="2000" dirty="0"/>
          </a:p>
        </p:txBody>
      </p:sp>
      <p:sp>
        <p:nvSpPr>
          <p:cNvPr id="4" name="Content Placeholder 2">
            <a:extLst>
              <a:ext uri="{FF2B5EF4-FFF2-40B4-BE49-F238E27FC236}">
                <a16:creationId xmlns:a16="http://schemas.microsoft.com/office/drawing/2014/main" id="{22097005-8351-00A5-A965-7FCF600EF0CC}"/>
              </a:ext>
            </a:extLst>
          </p:cNvPr>
          <p:cNvSpPr txBox="1">
            <a:spLocks/>
          </p:cNvSpPr>
          <p:nvPr/>
        </p:nvSpPr>
        <p:spPr>
          <a:xfrm>
            <a:off x="372155" y="4325512"/>
            <a:ext cx="8396514" cy="1803145"/>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a:p>
            <a:pPr lvl="1"/>
            <a:endParaRPr lang="en-US" dirty="0"/>
          </a:p>
          <a:p>
            <a:pPr lvl="1"/>
            <a:endParaRPr lang="en-US" dirty="0"/>
          </a:p>
        </p:txBody>
      </p:sp>
      <p:sp>
        <p:nvSpPr>
          <p:cNvPr id="6" name="Content Placeholder 2">
            <a:extLst>
              <a:ext uri="{FF2B5EF4-FFF2-40B4-BE49-F238E27FC236}">
                <a16:creationId xmlns:a16="http://schemas.microsoft.com/office/drawing/2014/main" id="{8BFFD9D9-62A8-A2DF-E63F-1935D8948067}"/>
              </a:ext>
            </a:extLst>
          </p:cNvPr>
          <p:cNvSpPr txBox="1">
            <a:spLocks/>
          </p:cNvSpPr>
          <p:nvPr/>
        </p:nvSpPr>
        <p:spPr>
          <a:xfrm>
            <a:off x="542245" y="3026229"/>
            <a:ext cx="8396514" cy="1803145"/>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a:p>
          <a:p>
            <a:pPr lvl="1"/>
            <a:endParaRPr lang="en-US" dirty="0"/>
          </a:p>
          <a:p>
            <a:pPr lvl="1"/>
            <a:endParaRPr lang="en-US" dirty="0"/>
          </a:p>
        </p:txBody>
      </p:sp>
      <p:sp>
        <p:nvSpPr>
          <p:cNvPr id="5" name="Content Placeholder 2">
            <a:extLst>
              <a:ext uri="{FF2B5EF4-FFF2-40B4-BE49-F238E27FC236}">
                <a16:creationId xmlns:a16="http://schemas.microsoft.com/office/drawing/2014/main" id="{1D229571-910E-762A-AB84-EE6D6A925590}"/>
              </a:ext>
            </a:extLst>
          </p:cNvPr>
          <p:cNvSpPr txBox="1">
            <a:spLocks/>
          </p:cNvSpPr>
          <p:nvPr/>
        </p:nvSpPr>
        <p:spPr>
          <a:xfrm>
            <a:off x="457200" y="1083772"/>
            <a:ext cx="8396514" cy="1803146"/>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url: data.baltimorecity.gov</a:t>
            </a:r>
          </a:p>
          <a:p>
            <a:r>
              <a:rPr lang="en-US" sz="1800" i="1" dirty="0"/>
              <a:t>BPD Arrests </a:t>
            </a:r>
            <a:r>
              <a:rPr lang="en-US" sz="1800" dirty="0"/>
              <a:t>at </a:t>
            </a:r>
            <a:r>
              <a:rPr lang="en-US" sz="1800" dirty="0">
                <a:hlinkClick r:id="rId3"/>
              </a:rPr>
              <a:t>https://data.baltimorecity.gov/search?collection=Dataset</a:t>
            </a:r>
            <a:endParaRPr lang="en-US" sz="1800" dirty="0"/>
          </a:p>
          <a:p>
            <a:r>
              <a:rPr lang="en-US" sz="1800" dirty="0"/>
              <a:t>Dataset represents arrests made by the Baltimore Police Department from January 1, 2010 through March 12, 2023.</a:t>
            </a:r>
          </a:p>
          <a:p>
            <a:r>
              <a:rPr lang="en-US" sz="1800" dirty="0"/>
              <a:t>Data is updated on a weekly basis; last update occurred on 5/23/2023.</a:t>
            </a:r>
          </a:p>
          <a:p>
            <a:pPr lvl="1"/>
            <a:endParaRPr lang="en-US" sz="1600" dirty="0"/>
          </a:p>
          <a:p>
            <a:endParaRPr lang="en-US" sz="2000" dirty="0"/>
          </a:p>
          <a:p>
            <a:pPr lvl="1"/>
            <a:endParaRPr lang="en-US" dirty="0"/>
          </a:p>
          <a:p>
            <a:pPr lvl="1"/>
            <a:endParaRPr lang="en-US" dirty="0"/>
          </a:p>
        </p:txBody>
      </p:sp>
      <p:sp>
        <p:nvSpPr>
          <p:cNvPr id="17" name="TextBox 16">
            <a:extLst>
              <a:ext uri="{FF2B5EF4-FFF2-40B4-BE49-F238E27FC236}">
                <a16:creationId xmlns:a16="http://schemas.microsoft.com/office/drawing/2014/main" id="{F91CAAB7-48ED-9E57-AFB6-DE0C6DD1213C}"/>
              </a:ext>
            </a:extLst>
          </p:cNvPr>
          <p:cNvSpPr txBox="1"/>
          <p:nvPr/>
        </p:nvSpPr>
        <p:spPr>
          <a:xfrm>
            <a:off x="5647645" y="5109337"/>
            <a:ext cx="3291114" cy="253916"/>
          </a:xfrm>
          <a:prstGeom prst="rect">
            <a:avLst/>
          </a:prstGeom>
          <a:noFill/>
        </p:spPr>
        <p:txBody>
          <a:bodyPr wrap="square">
            <a:spAutoFit/>
          </a:bodyPr>
          <a:lstStyle/>
          <a:p>
            <a:r>
              <a:rPr lang="en-US" sz="1050" dirty="0"/>
              <a:t>Excluded Charge Description = “Unknown Charge”</a:t>
            </a:r>
          </a:p>
        </p:txBody>
      </p:sp>
      <p:sp>
        <p:nvSpPr>
          <p:cNvPr id="18" name="TextBox 17">
            <a:extLst>
              <a:ext uri="{FF2B5EF4-FFF2-40B4-BE49-F238E27FC236}">
                <a16:creationId xmlns:a16="http://schemas.microsoft.com/office/drawing/2014/main" id="{BFA7B6AD-5216-2D6D-285F-B1D09D25A78B}"/>
              </a:ext>
            </a:extLst>
          </p:cNvPr>
          <p:cNvSpPr txBox="1"/>
          <p:nvPr/>
        </p:nvSpPr>
        <p:spPr>
          <a:xfrm>
            <a:off x="6059776" y="4339897"/>
            <a:ext cx="2964028" cy="253916"/>
          </a:xfrm>
          <a:prstGeom prst="rect">
            <a:avLst/>
          </a:prstGeom>
          <a:noFill/>
        </p:spPr>
        <p:txBody>
          <a:bodyPr wrap="square">
            <a:spAutoFit/>
          </a:bodyPr>
          <a:lstStyle/>
          <a:p>
            <a:r>
              <a:rPr lang="en-US" sz="1050" dirty="0"/>
              <a:t>Selected Arrest dates 1/1/2018 – 12/31/2022</a:t>
            </a:r>
          </a:p>
        </p:txBody>
      </p:sp>
      <p:sp>
        <p:nvSpPr>
          <p:cNvPr id="19" name="TextBox 18">
            <a:extLst>
              <a:ext uri="{FF2B5EF4-FFF2-40B4-BE49-F238E27FC236}">
                <a16:creationId xmlns:a16="http://schemas.microsoft.com/office/drawing/2014/main" id="{3BA9CC00-A87C-2C26-A017-BDA736B881EA}"/>
              </a:ext>
            </a:extLst>
          </p:cNvPr>
          <p:cNvSpPr txBox="1"/>
          <p:nvPr/>
        </p:nvSpPr>
        <p:spPr>
          <a:xfrm>
            <a:off x="6183312" y="3335720"/>
            <a:ext cx="2418443" cy="415498"/>
          </a:xfrm>
          <a:prstGeom prst="rect">
            <a:avLst/>
          </a:prstGeom>
          <a:noFill/>
        </p:spPr>
        <p:txBody>
          <a:bodyPr wrap="square">
            <a:spAutoFit/>
          </a:bodyPr>
          <a:lstStyle/>
          <a:p>
            <a:endParaRPr lang="en-US" sz="1050" dirty="0"/>
          </a:p>
          <a:p>
            <a:endParaRPr lang="en-US" sz="1050" dirty="0"/>
          </a:p>
        </p:txBody>
      </p:sp>
      <p:sp>
        <p:nvSpPr>
          <p:cNvPr id="21" name="Content Placeholder 2">
            <a:extLst>
              <a:ext uri="{FF2B5EF4-FFF2-40B4-BE49-F238E27FC236}">
                <a16:creationId xmlns:a16="http://schemas.microsoft.com/office/drawing/2014/main" id="{C01A5945-BEDA-3E1E-0124-430608811287}"/>
              </a:ext>
            </a:extLst>
          </p:cNvPr>
          <p:cNvSpPr txBox="1">
            <a:spLocks/>
          </p:cNvSpPr>
          <p:nvPr/>
        </p:nvSpPr>
        <p:spPr>
          <a:xfrm>
            <a:off x="850417" y="3079894"/>
            <a:ext cx="2159797" cy="3027839"/>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Fields included:</a:t>
            </a:r>
          </a:p>
          <a:p>
            <a:pPr marL="0" indent="0">
              <a:buNone/>
            </a:pPr>
            <a:r>
              <a:rPr lang="en-US" sz="1600" dirty="0"/>
              <a:t>-Age</a:t>
            </a:r>
          </a:p>
          <a:p>
            <a:pPr marL="0" indent="0">
              <a:buNone/>
            </a:pPr>
            <a:r>
              <a:rPr lang="en-US" sz="1600" dirty="0"/>
              <a:t>-Gender</a:t>
            </a:r>
          </a:p>
          <a:p>
            <a:pPr marL="0" indent="0">
              <a:buNone/>
            </a:pPr>
            <a:r>
              <a:rPr lang="en-US" sz="1600" dirty="0"/>
              <a:t>-Race</a:t>
            </a:r>
          </a:p>
          <a:p>
            <a:pPr marL="0" indent="0">
              <a:buNone/>
            </a:pPr>
            <a:r>
              <a:rPr lang="en-US" sz="1600" dirty="0"/>
              <a:t>-Arrest Date and Time</a:t>
            </a:r>
          </a:p>
          <a:p>
            <a:pPr marL="0" indent="0">
              <a:buNone/>
            </a:pPr>
            <a:r>
              <a:rPr lang="en-US" sz="1600" dirty="0"/>
              <a:t>-Arrest Location</a:t>
            </a:r>
          </a:p>
          <a:p>
            <a:pPr marL="0" indent="0">
              <a:buNone/>
            </a:pPr>
            <a:r>
              <a:rPr lang="en-US" sz="1600" dirty="0"/>
              <a:t>-District</a:t>
            </a:r>
          </a:p>
          <a:p>
            <a:pPr marL="0" indent="0">
              <a:buNone/>
            </a:pPr>
            <a:r>
              <a:rPr lang="en-US" sz="1600" dirty="0"/>
              <a:t>-Latitude</a:t>
            </a:r>
          </a:p>
          <a:p>
            <a:pPr marL="0" indent="0">
              <a:buNone/>
            </a:pPr>
            <a:r>
              <a:rPr lang="en-US" sz="1600" dirty="0"/>
              <a:t>-Longitude</a:t>
            </a:r>
          </a:p>
          <a:p>
            <a:pPr marL="0" indent="0">
              <a:buNone/>
            </a:pPr>
            <a:r>
              <a:rPr lang="en-US" sz="1600" dirty="0"/>
              <a:t>-Charge Description</a:t>
            </a:r>
          </a:p>
          <a:p>
            <a:endParaRPr lang="en-US" sz="1600" dirty="0"/>
          </a:p>
          <a:p>
            <a:pPr lvl="1"/>
            <a:endParaRPr lang="en-US" sz="1600" dirty="0"/>
          </a:p>
          <a:p>
            <a:pPr lvl="1"/>
            <a:endParaRPr lang="en-US" sz="1600" dirty="0"/>
          </a:p>
        </p:txBody>
      </p:sp>
      <p:grpSp>
        <p:nvGrpSpPr>
          <p:cNvPr id="25" name="Group 24">
            <a:extLst>
              <a:ext uri="{FF2B5EF4-FFF2-40B4-BE49-F238E27FC236}">
                <a16:creationId xmlns:a16="http://schemas.microsoft.com/office/drawing/2014/main" id="{CF27329B-7E33-C81F-54D9-4E53BA182B08}"/>
              </a:ext>
            </a:extLst>
          </p:cNvPr>
          <p:cNvGrpSpPr/>
          <p:nvPr/>
        </p:nvGrpSpPr>
        <p:grpSpPr>
          <a:xfrm>
            <a:off x="2775857" y="2886918"/>
            <a:ext cx="3320143" cy="3240035"/>
            <a:chOff x="2775857" y="2886918"/>
            <a:chExt cx="3320143" cy="3240035"/>
          </a:xfrm>
        </p:grpSpPr>
        <p:sp>
          <p:nvSpPr>
            <p:cNvPr id="7" name="Trapezoid 6">
              <a:extLst>
                <a:ext uri="{FF2B5EF4-FFF2-40B4-BE49-F238E27FC236}">
                  <a16:creationId xmlns:a16="http://schemas.microsoft.com/office/drawing/2014/main" id="{B52C60CF-6D6B-A4C7-F49B-D57A73E24386}"/>
                </a:ext>
              </a:extLst>
            </p:cNvPr>
            <p:cNvSpPr/>
            <p:nvPr/>
          </p:nvSpPr>
          <p:spPr>
            <a:xfrm flipV="1">
              <a:off x="2775857" y="3074061"/>
              <a:ext cx="3320143" cy="838740"/>
            </a:xfrm>
            <a:prstGeom prst="trapezoi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8" name="Oval 7">
              <a:extLst>
                <a:ext uri="{FF2B5EF4-FFF2-40B4-BE49-F238E27FC236}">
                  <a16:creationId xmlns:a16="http://schemas.microsoft.com/office/drawing/2014/main" id="{DA3D2949-5343-706A-C17E-9095CEEA0935}"/>
                </a:ext>
              </a:extLst>
            </p:cNvPr>
            <p:cNvSpPr/>
            <p:nvPr/>
          </p:nvSpPr>
          <p:spPr>
            <a:xfrm>
              <a:off x="2775858" y="2886918"/>
              <a:ext cx="3320142" cy="374292"/>
            </a:xfrm>
            <a:prstGeom prst="ellipse">
              <a:avLst/>
            </a:prstGeom>
            <a:solidFill>
              <a:srgbClr val="8080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Trapezoid 8">
              <a:extLst>
                <a:ext uri="{FF2B5EF4-FFF2-40B4-BE49-F238E27FC236}">
                  <a16:creationId xmlns:a16="http://schemas.microsoft.com/office/drawing/2014/main" id="{00C9574C-64A2-A171-04EA-C4DCA813319E}"/>
                </a:ext>
              </a:extLst>
            </p:cNvPr>
            <p:cNvSpPr/>
            <p:nvPr/>
          </p:nvSpPr>
          <p:spPr>
            <a:xfrm flipV="1">
              <a:off x="3010214" y="4029854"/>
              <a:ext cx="2794426" cy="692396"/>
            </a:xfrm>
            <a:prstGeom prst="trapezoi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0" name="Trapezoid 9">
              <a:extLst>
                <a:ext uri="{FF2B5EF4-FFF2-40B4-BE49-F238E27FC236}">
                  <a16:creationId xmlns:a16="http://schemas.microsoft.com/office/drawing/2014/main" id="{B426C1E6-8C2B-74F2-11B8-F364AB76014F}"/>
                </a:ext>
              </a:extLst>
            </p:cNvPr>
            <p:cNvSpPr/>
            <p:nvPr/>
          </p:nvSpPr>
          <p:spPr>
            <a:xfrm flipV="1">
              <a:off x="3244850" y="4832985"/>
              <a:ext cx="2317750" cy="692396"/>
            </a:xfrm>
            <a:prstGeom prst="trapezoi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4" name="TextBox 13">
              <a:extLst>
                <a:ext uri="{FF2B5EF4-FFF2-40B4-BE49-F238E27FC236}">
                  <a16:creationId xmlns:a16="http://schemas.microsoft.com/office/drawing/2014/main" id="{79EDBBF2-65A2-B4AE-FE4C-FD00B11AE943}"/>
                </a:ext>
              </a:extLst>
            </p:cNvPr>
            <p:cNvSpPr txBox="1"/>
            <p:nvPr/>
          </p:nvSpPr>
          <p:spPr>
            <a:xfrm>
              <a:off x="3424665" y="3573586"/>
              <a:ext cx="2013857" cy="253916"/>
            </a:xfrm>
            <a:prstGeom prst="rect">
              <a:avLst/>
            </a:prstGeom>
            <a:noFill/>
          </p:spPr>
          <p:txBody>
            <a:bodyPr wrap="square">
              <a:spAutoFit/>
            </a:bodyPr>
            <a:lstStyle/>
            <a:p>
              <a:r>
                <a:rPr lang="en-US" sz="1050" dirty="0"/>
                <a:t>362,420 rows and 21 columns</a:t>
              </a:r>
            </a:p>
          </p:txBody>
        </p:sp>
        <p:sp>
          <p:nvSpPr>
            <p:cNvPr id="15" name="TextBox 14">
              <a:extLst>
                <a:ext uri="{FF2B5EF4-FFF2-40B4-BE49-F238E27FC236}">
                  <a16:creationId xmlns:a16="http://schemas.microsoft.com/office/drawing/2014/main" id="{85DD2EB1-C772-11E4-6018-0A52CC97C71C}"/>
                </a:ext>
              </a:extLst>
            </p:cNvPr>
            <p:cNvSpPr txBox="1"/>
            <p:nvPr/>
          </p:nvSpPr>
          <p:spPr>
            <a:xfrm>
              <a:off x="3428999" y="4282030"/>
              <a:ext cx="2013857" cy="253916"/>
            </a:xfrm>
            <a:prstGeom prst="rect">
              <a:avLst/>
            </a:prstGeom>
            <a:noFill/>
          </p:spPr>
          <p:txBody>
            <a:bodyPr wrap="square">
              <a:spAutoFit/>
            </a:bodyPr>
            <a:lstStyle/>
            <a:p>
              <a:r>
                <a:rPr lang="en-US" sz="1050" dirty="0"/>
                <a:t>78,750 rows and 21 columns</a:t>
              </a:r>
            </a:p>
          </p:txBody>
        </p:sp>
        <p:sp>
          <p:nvSpPr>
            <p:cNvPr id="16" name="TextBox 15">
              <a:extLst>
                <a:ext uri="{FF2B5EF4-FFF2-40B4-BE49-F238E27FC236}">
                  <a16:creationId xmlns:a16="http://schemas.microsoft.com/office/drawing/2014/main" id="{ED3A4D2D-AC6B-4734-9735-146B196D17EA}"/>
                </a:ext>
              </a:extLst>
            </p:cNvPr>
            <p:cNvSpPr txBox="1"/>
            <p:nvPr/>
          </p:nvSpPr>
          <p:spPr>
            <a:xfrm>
              <a:off x="3462566" y="5064356"/>
              <a:ext cx="2013857" cy="253916"/>
            </a:xfrm>
            <a:prstGeom prst="rect">
              <a:avLst/>
            </a:prstGeom>
            <a:noFill/>
          </p:spPr>
          <p:txBody>
            <a:bodyPr wrap="square">
              <a:spAutoFit/>
            </a:bodyPr>
            <a:lstStyle/>
            <a:p>
              <a:r>
                <a:rPr lang="en-US" sz="1050" dirty="0"/>
                <a:t>75,506 rows and 21 columns</a:t>
              </a:r>
            </a:p>
          </p:txBody>
        </p:sp>
        <p:sp>
          <p:nvSpPr>
            <p:cNvPr id="22" name="Trapezoid 21">
              <a:extLst>
                <a:ext uri="{FF2B5EF4-FFF2-40B4-BE49-F238E27FC236}">
                  <a16:creationId xmlns:a16="http://schemas.microsoft.com/office/drawing/2014/main" id="{248D9D1B-74FB-5B8E-B7CB-53017B7D675A}"/>
                </a:ext>
              </a:extLst>
            </p:cNvPr>
            <p:cNvSpPr/>
            <p:nvPr/>
          </p:nvSpPr>
          <p:spPr>
            <a:xfrm flipV="1">
              <a:off x="3462566" y="5623179"/>
              <a:ext cx="1903184" cy="503774"/>
            </a:xfrm>
            <a:prstGeom prst="trapezoi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3" name="TextBox 22">
              <a:extLst>
                <a:ext uri="{FF2B5EF4-FFF2-40B4-BE49-F238E27FC236}">
                  <a16:creationId xmlns:a16="http://schemas.microsoft.com/office/drawing/2014/main" id="{6948D54D-0CAE-6065-8B78-0A186DBA61BA}"/>
                </a:ext>
              </a:extLst>
            </p:cNvPr>
            <p:cNvSpPr txBox="1"/>
            <p:nvPr/>
          </p:nvSpPr>
          <p:spPr>
            <a:xfrm>
              <a:off x="3462565" y="5760074"/>
              <a:ext cx="2013857" cy="253916"/>
            </a:xfrm>
            <a:prstGeom prst="rect">
              <a:avLst/>
            </a:prstGeom>
            <a:noFill/>
          </p:spPr>
          <p:txBody>
            <a:bodyPr wrap="square">
              <a:spAutoFit/>
            </a:bodyPr>
            <a:lstStyle/>
            <a:p>
              <a:r>
                <a:rPr lang="en-US" sz="1050" dirty="0"/>
                <a:t>61,603 rows and 21 columns</a:t>
              </a:r>
            </a:p>
          </p:txBody>
        </p:sp>
      </p:grpSp>
      <p:sp>
        <p:nvSpPr>
          <p:cNvPr id="24" name="TextBox 23">
            <a:extLst>
              <a:ext uri="{FF2B5EF4-FFF2-40B4-BE49-F238E27FC236}">
                <a16:creationId xmlns:a16="http://schemas.microsoft.com/office/drawing/2014/main" id="{9A1F925C-E593-C6AC-7A3A-CEA8F7EDFEE3}"/>
              </a:ext>
            </a:extLst>
          </p:cNvPr>
          <p:cNvSpPr txBox="1"/>
          <p:nvPr/>
        </p:nvSpPr>
        <p:spPr>
          <a:xfrm>
            <a:off x="5365750" y="5661572"/>
            <a:ext cx="4056259" cy="415498"/>
          </a:xfrm>
          <a:prstGeom prst="rect">
            <a:avLst/>
          </a:prstGeom>
          <a:noFill/>
        </p:spPr>
        <p:txBody>
          <a:bodyPr wrap="square">
            <a:spAutoFit/>
          </a:bodyPr>
          <a:lstStyle/>
          <a:p>
            <a:r>
              <a:rPr lang="en-US" sz="1050" dirty="0"/>
              <a:t>Grouped Charge Descriptions into Similar Types of Charges</a:t>
            </a:r>
          </a:p>
          <a:p>
            <a:r>
              <a:rPr lang="en-US" sz="1050" dirty="0"/>
              <a:t>Selected Top 10 Charge Descriptions (based on counts)</a:t>
            </a:r>
          </a:p>
        </p:txBody>
      </p:sp>
    </p:spTree>
    <p:extLst>
      <p:ext uri="{BB962C8B-B14F-4D97-AF65-F5344CB8AC3E}">
        <p14:creationId xmlns:p14="http://schemas.microsoft.com/office/powerpoint/2010/main" val="20190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25" y="201600"/>
            <a:ext cx="8484734" cy="860400"/>
          </a:xfrm>
        </p:spPr>
        <p:txBody>
          <a:bodyPr/>
          <a:lstStyle/>
          <a:p>
            <a:br>
              <a:rPr lang="en-US" sz="2000" dirty="0"/>
            </a:br>
            <a:br>
              <a:rPr lang="en-US" sz="2000" dirty="0"/>
            </a:br>
            <a:r>
              <a:rPr lang="en-US" sz="2000" dirty="0"/>
              <a:t>Overview of Arrest Charges and Effect of the Pandemic on the Trend</a:t>
            </a:r>
            <a:br>
              <a:rPr lang="en-US" sz="2000" dirty="0"/>
            </a:br>
            <a:endParaRPr lang="en-GB" sz="2000" dirty="0"/>
          </a:p>
        </p:txBody>
      </p:sp>
      <p:sp>
        <p:nvSpPr>
          <p:cNvPr id="6" name="Content Placeholder 2">
            <a:extLst>
              <a:ext uri="{FF2B5EF4-FFF2-40B4-BE49-F238E27FC236}">
                <a16:creationId xmlns:a16="http://schemas.microsoft.com/office/drawing/2014/main" id="{8BFFD9D9-62A8-A2DF-E63F-1935D8948067}"/>
              </a:ext>
            </a:extLst>
          </p:cNvPr>
          <p:cNvSpPr txBox="1">
            <a:spLocks/>
          </p:cNvSpPr>
          <p:nvPr/>
        </p:nvSpPr>
        <p:spPr>
          <a:xfrm>
            <a:off x="542245" y="3026229"/>
            <a:ext cx="8396514" cy="1803145"/>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a:p>
          <a:p>
            <a:pPr lvl="1"/>
            <a:endParaRPr lang="en-US" dirty="0"/>
          </a:p>
          <a:p>
            <a:pPr lvl="1"/>
            <a:endParaRPr lang="en-US" dirty="0"/>
          </a:p>
        </p:txBody>
      </p:sp>
      <p:sp>
        <p:nvSpPr>
          <p:cNvPr id="3" name="Content Placeholder 2">
            <a:extLst>
              <a:ext uri="{FF2B5EF4-FFF2-40B4-BE49-F238E27FC236}">
                <a16:creationId xmlns:a16="http://schemas.microsoft.com/office/drawing/2014/main" id="{8BB64DB4-89B9-F51C-6405-AE77ADB72547}"/>
              </a:ext>
            </a:extLst>
          </p:cNvPr>
          <p:cNvSpPr txBox="1">
            <a:spLocks/>
          </p:cNvSpPr>
          <p:nvPr/>
        </p:nvSpPr>
        <p:spPr>
          <a:xfrm>
            <a:off x="457200" y="1083772"/>
            <a:ext cx="8396514" cy="668026"/>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Number of arrests drops drastically in March 2020, with a visible trend shift prior and after March 2020.</a:t>
            </a:r>
          </a:p>
          <a:p>
            <a:pPr lvl="1"/>
            <a:endParaRPr lang="en-US" sz="1600" dirty="0"/>
          </a:p>
          <a:p>
            <a:endParaRPr lang="en-US" sz="2000" dirty="0"/>
          </a:p>
          <a:p>
            <a:pPr lvl="1"/>
            <a:endParaRPr lang="en-US" dirty="0"/>
          </a:p>
          <a:p>
            <a:pPr lvl="1"/>
            <a:endParaRPr lang="en-US" dirty="0"/>
          </a:p>
        </p:txBody>
      </p:sp>
      <p:pic>
        <p:nvPicPr>
          <p:cNvPr id="5" name="Picture 4" descr="A picture containing text, plot, screenshot, line&#10;&#10;Description automatically generated">
            <a:extLst>
              <a:ext uri="{FF2B5EF4-FFF2-40B4-BE49-F238E27FC236}">
                <a16:creationId xmlns:a16="http://schemas.microsoft.com/office/drawing/2014/main" id="{B5550353-CB7F-870F-442D-CF5E13E04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54" y="1819175"/>
            <a:ext cx="8970744" cy="4405469"/>
          </a:xfrm>
          <a:prstGeom prst="rect">
            <a:avLst/>
          </a:prstGeom>
        </p:spPr>
      </p:pic>
      <p:cxnSp>
        <p:nvCxnSpPr>
          <p:cNvPr id="9" name="Straight Connector 8">
            <a:extLst>
              <a:ext uri="{FF2B5EF4-FFF2-40B4-BE49-F238E27FC236}">
                <a16:creationId xmlns:a16="http://schemas.microsoft.com/office/drawing/2014/main" id="{FFAE2883-3FB3-8B85-E4B9-AB0827AF64DD}"/>
              </a:ext>
            </a:extLst>
          </p:cNvPr>
          <p:cNvCxnSpPr>
            <a:cxnSpLocks/>
          </p:cNvCxnSpPr>
          <p:nvPr/>
        </p:nvCxnSpPr>
        <p:spPr>
          <a:xfrm flipV="1">
            <a:off x="4375150" y="2069432"/>
            <a:ext cx="0" cy="3531268"/>
          </a:xfrm>
          <a:prstGeom prst="line">
            <a:avLst/>
          </a:prstGeom>
          <a:ln w="9525">
            <a:solidFill>
              <a:srgbClr val="ED1337"/>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823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E71AF28-E739-8FBD-C996-0EFA682FE03C}"/>
              </a:ext>
            </a:extLst>
          </p:cNvPr>
          <p:cNvSpPr txBox="1"/>
          <p:nvPr/>
        </p:nvSpPr>
        <p:spPr>
          <a:xfrm>
            <a:off x="413122" y="477410"/>
            <a:ext cx="8484669" cy="496996"/>
          </a:xfrm>
          <a:prstGeom prst="rect">
            <a:avLst/>
          </a:prstGeom>
          <a:noFill/>
        </p:spPr>
        <p:txBody>
          <a:bodyPr wrap="square">
            <a:spAutoFit/>
          </a:bodyPr>
          <a:lstStyle/>
          <a:p>
            <a:pPr>
              <a:lnSpc>
                <a:spcPct val="150000"/>
              </a:lnSpc>
            </a:pPr>
            <a:r>
              <a:rPr lang="en-US" sz="2000" b="1" dirty="0"/>
              <a:t>Types of Arrest Charges and Effect of the Pandemic on the Mix</a:t>
            </a:r>
          </a:p>
        </p:txBody>
      </p:sp>
      <p:sp>
        <p:nvSpPr>
          <p:cNvPr id="9" name="Content Placeholder 2">
            <a:extLst>
              <a:ext uri="{FF2B5EF4-FFF2-40B4-BE49-F238E27FC236}">
                <a16:creationId xmlns:a16="http://schemas.microsoft.com/office/drawing/2014/main" id="{A5A6075A-2069-C053-6522-39BD2ED8B3F0}"/>
              </a:ext>
            </a:extLst>
          </p:cNvPr>
          <p:cNvSpPr txBox="1">
            <a:spLocks/>
          </p:cNvSpPr>
          <p:nvPr/>
        </p:nvSpPr>
        <p:spPr>
          <a:xfrm>
            <a:off x="457200" y="1083772"/>
            <a:ext cx="8396514" cy="1264792"/>
          </a:xfrm>
          <a:prstGeom prst="rect">
            <a:avLst/>
          </a:prstGeom>
        </p:spPr>
        <p:txBody>
          <a:bodyPr vert="horz" lIns="0" tIns="0" rIns="0" bIns="0" rtlCol="0" anchor="t" anchorCtr="0">
            <a:normAutofit fontScale="92500"/>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Number of “Assault” charges remained consistent across the 5 years.</a:t>
            </a:r>
          </a:p>
          <a:p>
            <a:r>
              <a:rPr lang="en-US" sz="1800" dirty="0"/>
              <a:t>Number of “Failure to Appear” and “Larceny” charges decreased starting in 2020.</a:t>
            </a:r>
          </a:p>
          <a:p>
            <a:r>
              <a:rPr lang="en-US" sz="1800" dirty="0"/>
              <a:t>Largest drop occurred within “Narcotic” charges starting in 2020.</a:t>
            </a:r>
          </a:p>
          <a:p>
            <a:r>
              <a:rPr lang="en-US" sz="1800" dirty="0"/>
              <a:t>“Handgun” charges increased starting in 2020. </a:t>
            </a:r>
          </a:p>
          <a:p>
            <a:pPr lvl="1"/>
            <a:endParaRPr lang="en-US" sz="1600" dirty="0"/>
          </a:p>
          <a:p>
            <a:endParaRPr lang="en-US" sz="2000" dirty="0"/>
          </a:p>
          <a:p>
            <a:pPr lvl="1"/>
            <a:endParaRPr lang="en-US" dirty="0"/>
          </a:p>
          <a:p>
            <a:pPr lvl="1"/>
            <a:endParaRPr lang="en-US" dirty="0"/>
          </a:p>
        </p:txBody>
      </p:sp>
      <p:pic>
        <p:nvPicPr>
          <p:cNvPr id="11" name="Picture 10" descr="A picture containing text, screenshot, display, software&#10;&#10;Description automatically generated">
            <a:extLst>
              <a:ext uri="{FF2B5EF4-FFF2-40B4-BE49-F238E27FC236}">
                <a16:creationId xmlns:a16="http://schemas.microsoft.com/office/drawing/2014/main" id="{BE8D6CFE-C6CA-9A84-45B7-A8CB12275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80" y="2348564"/>
            <a:ext cx="7921592" cy="3830855"/>
          </a:xfrm>
          <a:prstGeom prst="rect">
            <a:avLst/>
          </a:prstGeom>
        </p:spPr>
      </p:pic>
    </p:spTree>
    <p:extLst>
      <p:ext uri="{BB962C8B-B14F-4D97-AF65-F5344CB8AC3E}">
        <p14:creationId xmlns:p14="http://schemas.microsoft.com/office/powerpoint/2010/main" val="273479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E71AF28-E739-8FBD-C996-0EFA682FE03C}"/>
              </a:ext>
            </a:extLst>
          </p:cNvPr>
          <p:cNvSpPr txBox="1"/>
          <p:nvPr/>
        </p:nvSpPr>
        <p:spPr>
          <a:xfrm>
            <a:off x="413122" y="477410"/>
            <a:ext cx="8484669" cy="496996"/>
          </a:xfrm>
          <a:prstGeom prst="rect">
            <a:avLst/>
          </a:prstGeom>
          <a:noFill/>
        </p:spPr>
        <p:txBody>
          <a:bodyPr wrap="square">
            <a:spAutoFit/>
          </a:bodyPr>
          <a:lstStyle/>
          <a:p>
            <a:pPr>
              <a:lnSpc>
                <a:spcPct val="150000"/>
              </a:lnSpc>
            </a:pPr>
            <a:r>
              <a:rPr lang="en-US" sz="2000" b="1" dirty="0"/>
              <a:t>Comparison among the Top 3 vs. Bottom 7 Types of Charges</a:t>
            </a:r>
          </a:p>
        </p:txBody>
      </p:sp>
      <p:sp>
        <p:nvSpPr>
          <p:cNvPr id="9" name="Content Placeholder 2">
            <a:extLst>
              <a:ext uri="{FF2B5EF4-FFF2-40B4-BE49-F238E27FC236}">
                <a16:creationId xmlns:a16="http://schemas.microsoft.com/office/drawing/2014/main" id="{A5A6075A-2069-C053-6522-39BD2ED8B3F0}"/>
              </a:ext>
            </a:extLst>
          </p:cNvPr>
          <p:cNvSpPr txBox="1">
            <a:spLocks/>
          </p:cNvSpPr>
          <p:nvPr/>
        </p:nvSpPr>
        <p:spPr>
          <a:xfrm>
            <a:off x="457200" y="1083771"/>
            <a:ext cx="8396514" cy="1919311"/>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The top 3 occurring arrests were “Assault”, “Failure to Appear” and “Narcotic” charges.</a:t>
            </a:r>
          </a:p>
          <a:p>
            <a:r>
              <a:rPr lang="en-US" sz="1800" dirty="0"/>
              <a:t>Arrests for “Narcotic” and “Failure to Appear” charges had the steepest declines in 2020.</a:t>
            </a:r>
          </a:p>
          <a:p>
            <a:r>
              <a:rPr lang="en-US" sz="1800" dirty="0"/>
              <a:t>All types of arrests decreased in 2020 except for “Handgun” charges which continued to have an increasing trend.</a:t>
            </a:r>
          </a:p>
          <a:p>
            <a:endParaRPr lang="en-US" sz="1600" dirty="0"/>
          </a:p>
          <a:p>
            <a:endParaRPr lang="en-US" sz="2000" dirty="0"/>
          </a:p>
          <a:p>
            <a:pPr lvl="1"/>
            <a:endParaRPr lang="en-US" dirty="0"/>
          </a:p>
          <a:p>
            <a:pPr lvl="1"/>
            <a:endParaRPr lang="en-US" dirty="0"/>
          </a:p>
        </p:txBody>
      </p:sp>
      <p:pic>
        <p:nvPicPr>
          <p:cNvPr id="3" name="Picture 2" descr="A picture containing text, diagram, line, plot&#10;&#10;Description automatically generated">
            <a:extLst>
              <a:ext uri="{FF2B5EF4-FFF2-40B4-BE49-F238E27FC236}">
                <a16:creationId xmlns:a16="http://schemas.microsoft.com/office/drawing/2014/main" id="{DB8B9E08-5660-3BF7-B557-1A274E998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60" y="3003083"/>
            <a:ext cx="4704771" cy="316671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ED77F608-E7DE-A48A-EB9E-02BD9C234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373" y="2800952"/>
            <a:ext cx="4658627" cy="3445844"/>
          </a:xfrm>
          <a:prstGeom prst="rect">
            <a:avLst/>
          </a:prstGeom>
        </p:spPr>
      </p:pic>
      <p:cxnSp>
        <p:nvCxnSpPr>
          <p:cNvPr id="6" name="Straight Connector 5">
            <a:extLst>
              <a:ext uri="{FF2B5EF4-FFF2-40B4-BE49-F238E27FC236}">
                <a16:creationId xmlns:a16="http://schemas.microsoft.com/office/drawing/2014/main" id="{7D7D8762-EDB9-E831-0A6E-F4763F74C76F}"/>
              </a:ext>
            </a:extLst>
          </p:cNvPr>
          <p:cNvCxnSpPr>
            <a:cxnSpLocks/>
          </p:cNvCxnSpPr>
          <p:nvPr/>
        </p:nvCxnSpPr>
        <p:spPr>
          <a:xfrm flipV="1">
            <a:off x="2469348" y="3225800"/>
            <a:ext cx="0" cy="2654032"/>
          </a:xfrm>
          <a:prstGeom prst="line">
            <a:avLst/>
          </a:prstGeom>
          <a:ln w="9525">
            <a:solidFill>
              <a:srgbClr val="ED1337"/>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3C848D-CFE2-9344-B425-40D68C860015}"/>
              </a:ext>
            </a:extLst>
          </p:cNvPr>
          <p:cNvCxnSpPr>
            <a:cxnSpLocks/>
          </p:cNvCxnSpPr>
          <p:nvPr/>
        </p:nvCxnSpPr>
        <p:spPr>
          <a:xfrm flipV="1">
            <a:off x="6876248" y="3225800"/>
            <a:ext cx="0" cy="2654032"/>
          </a:xfrm>
          <a:prstGeom prst="line">
            <a:avLst/>
          </a:prstGeom>
          <a:ln w="9525">
            <a:solidFill>
              <a:srgbClr val="ED1337"/>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323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E71AF28-E739-8FBD-C996-0EFA682FE03C}"/>
              </a:ext>
            </a:extLst>
          </p:cNvPr>
          <p:cNvSpPr txBox="1"/>
          <p:nvPr/>
        </p:nvSpPr>
        <p:spPr>
          <a:xfrm>
            <a:off x="413122" y="477410"/>
            <a:ext cx="8484669" cy="496996"/>
          </a:xfrm>
          <a:prstGeom prst="rect">
            <a:avLst/>
          </a:prstGeom>
          <a:noFill/>
        </p:spPr>
        <p:txBody>
          <a:bodyPr wrap="square">
            <a:spAutoFit/>
          </a:bodyPr>
          <a:lstStyle/>
          <a:p>
            <a:pPr>
              <a:lnSpc>
                <a:spcPct val="150000"/>
              </a:lnSpc>
            </a:pPr>
            <a:r>
              <a:rPr lang="en-US" sz="2000" b="1" dirty="0"/>
              <a:t>Is there a Relationship between Handguns and Narcotics Arrests?</a:t>
            </a:r>
          </a:p>
        </p:txBody>
      </p:sp>
      <p:sp>
        <p:nvSpPr>
          <p:cNvPr id="9" name="Content Placeholder 2">
            <a:extLst>
              <a:ext uri="{FF2B5EF4-FFF2-40B4-BE49-F238E27FC236}">
                <a16:creationId xmlns:a16="http://schemas.microsoft.com/office/drawing/2014/main" id="{A5A6075A-2069-C053-6522-39BD2ED8B3F0}"/>
              </a:ext>
            </a:extLst>
          </p:cNvPr>
          <p:cNvSpPr txBox="1">
            <a:spLocks/>
          </p:cNvSpPr>
          <p:nvPr/>
        </p:nvSpPr>
        <p:spPr>
          <a:xfrm>
            <a:off x="457200" y="2330243"/>
            <a:ext cx="8396514" cy="1264792"/>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a:p>
            <a:pPr lvl="1"/>
            <a:endParaRPr lang="en-US" sz="1600" dirty="0"/>
          </a:p>
          <a:p>
            <a:endParaRPr lang="en-US" sz="2000" dirty="0"/>
          </a:p>
          <a:p>
            <a:pPr lvl="1"/>
            <a:endParaRPr lang="en-US" dirty="0"/>
          </a:p>
          <a:p>
            <a:pPr lvl="1"/>
            <a:endParaRPr lang="en-US" dirty="0"/>
          </a:p>
        </p:txBody>
      </p:sp>
      <p:pic>
        <p:nvPicPr>
          <p:cNvPr id="4" name="Picture 3" descr="A picture containing text, line, plot, diagram&#10;&#10;Description automatically generated">
            <a:extLst>
              <a:ext uri="{FF2B5EF4-FFF2-40B4-BE49-F238E27FC236}">
                <a16:creationId xmlns:a16="http://schemas.microsoft.com/office/drawing/2014/main" id="{71B564F3-A99D-17D9-82ED-26C2CCF99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131" y="2348564"/>
            <a:ext cx="8484669" cy="3625725"/>
          </a:xfrm>
          <a:prstGeom prst="rect">
            <a:avLst/>
          </a:prstGeom>
        </p:spPr>
      </p:pic>
      <p:cxnSp>
        <p:nvCxnSpPr>
          <p:cNvPr id="6" name="Straight Connector 5">
            <a:extLst>
              <a:ext uri="{FF2B5EF4-FFF2-40B4-BE49-F238E27FC236}">
                <a16:creationId xmlns:a16="http://schemas.microsoft.com/office/drawing/2014/main" id="{AB5343DD-AF87-D971-63FE-D933353E512F}"/>
              </a:ext>
            </a:extLst>
          </p:cNvPr>
          <p:cNvCxnSpPr>
            <a:cxnSpLocks/>
          </p:cNvCxnSpPr>
          <p:nvPr/>
        </p:nvCxnSpPr>
        <p:spPr>
          <a:xfrm flipV="1">
            <a:off x="2552996" y="2548249"/>
            <a:ext cx="0" cy="3049872"/>
          </a:xfrm>
          <a:prstGeom prst="line">
            <a:avLst/>
          </a:prstGeom>
          <a:ln w="19050">
            <a:solidFill>
              <a:srgbClr val="C00000"/>
            </a:solidFill>
            <a:prstDash val="lgDashDotDot"/>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D31D95C-437C-1EA9-8466-46959A20AD46}"/>
              </a:ext>
            </a:extLst>
          </p:cNvPr>
          <p:cNvSpPr>
            <a:spLocks noChangeArrowheads="1"/>
          </p:cNvSpPr>
          <p:nvPr/>
        </p:nvSpPr>
        <p:spPr bwMode="auto">
          <a:xfrm>
            <a:off x="725714" y="6008485"/>
            <a:ext cx="8309430"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The correlation coefficient between Narcotics Arrests and Handgun Arrests is -0.4041773384041718</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BD671A67-1C00-1931-E5A1-522C5996E455}"/>
              </a:ext>
            </a:extLst>
          </p:cNvPr>
          <p:cNvSpPr txBox="1">
            <a:spLocks/>
          </p:cNvSpPr>
          <p:nvPr/>
        </p:nvSpPr>
        <p:spPr>
          <a:xfrm>
            <a:off x="457200" y="1083771"/>
            <a:ext cx="8396514" cy="1264793"/>
          </a:xfrm>
          <a:prstGeom prst="rect">
            <a:avLst/>
          </a:prstGeom>
        </p:spPr>
        <p:txBody>
          <a:bodyPr vert="horz" lIns="0" tIns="0" rIns="0" bIns="0" rtlCol="0" anchor="t" anchorCtr="0">
            <a:normAutofit fontScale="92500" lnSpcReduction="10000"/>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 negative correlation coefficient r = -0.404 indicates that there is a slight negative linear relationship between “Narcotics” and “Handgun” arrests, when analyzing the overall relationship across the years from 2018-2022.</a:t>
            </a:r>
          </a:p>
          <a:p>
            <a:r>
              <a:rPr lang="en-US" sz="1800" dirty="0"/>
              <a:t>The scatterplot demonstrates 2 groups of different types of relationships that are worth further analysis.</a:t>
            </a:r>
            <a:endParaRPr lang="en-US" sz="1600" dirty="0"/>
          </a:p>
          <a:p>
            <a:endParaRPr lang="en-US" sz="2000" dirty="0"/>
          </a:p>
          <a:p>
            <a:pPr lvl="1"/>
            <a:endParaRPr lang="en-US" dirty="0"/>
          </a:p>
          <a:p>
            <a:pPr lvl="1"/>
            <a:endParaRPr lang="en-US" dirty="0"/>
          </a:p>
        </p:txBody>
      </p:sp>
    </p:spTree>
    <p:extLst>
      <p:ext uri="{BB962C8B-B14F-4D97-AF65-F5344CB8AC3E}">
        <p14:creationId xmlns:p14="http://schemas.microsoft.com/office/powerpoint/2010/main" val="246109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A6F062-0B8B-13A2-DE12-A4FD8A6C5B3F}"/>
              </a:ext>
            </a:extLst>
          </p:cNvPr>
          <p:cNvSpPr txBox="1"/>
          <p:nvPr/>
        </p:nvSpPr>
        <p:spPr>
          <a:xfrm>
            <a:off x="222909" y="452053"/>
            <a:ext cx="9065470" cy="496996"/>
          </a:xfrm>
          <a:prstGeom prst="rect">
            <a:avLst/>
          </a:prstGeom>
          <a:noFill/>
        </p:spPr>
        <p:txBody>
          <a:bodyPr wrap="square">
            <a:spAutoFit/>
          </a:bodyPr>
          <a:lstStyle/>
          <a:p>
            <a:pPr>
              <a:lnSpc>
                <a:spcPct val="150000"/>
              </a:lnSpc>
            </a:pPr>
            <a:r>
              <a:rPr lang="en-US" sz="2000" b="1" dirty="0"/>
              <a:t>Geographic Concentration of Arrest Charges and Effect of the Pandemic</a:t>
            </a:r>
          </a:p>
        </p:txBody>
      </p:sp>
      <p:pic>
        <p:nvPicPr>
          <p:cNvPr id="7" name="Picture 6" descr="A picture containing map, text, atlas&#10;&#10;Description automatically generated">
            <a:extLst>
              <a:ext uri="{FF2B5EF4-FFF2-40B4-BE49-F238E27FC236}">
                <a16:creationId xmlns:a16="http://schemas.microsoft.com/office/drawing/2014/main" id="{C2A1048D-47C3-3C54-5F5B-9956D1A761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3072" y="1181192"/>
            <a:ext cx="2481130" cy="2481130"/>
          </a:xfrm>
          <a:prstGeom prst="rect">
            <a:avLst/>
          </a:prstGeom>
        </p:spPr>
      </p:pic>
      <p:pic>
        <p:nvPicPr>
          <p:cNvPr id="10" name="Picture 9" descr="A picture containing map, text, atlas&#10;&#10;Description automatically generated">
            <a:extLst>
              <a:ext uri="{FF2B5EF4-FFF2-40B4-BE49-F238E27FC236}">
                <a16:creationId xmlns:a16="http://schemas.microsoft.com/office/drawing/2014/main" id="{301327DF-4126-64F4-73B1-68AE509C49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026" y="1155415"/>
            <a:ext cx="2481129" cy="2532684"/>
          </a:xfrm>
          <a:prstGeom prst="rect">
            <a:avLst/>
          </a:prstGeom>
        </p:spPr>
      </p:pic>
      <p:pic>
        <p:nvPicPr>
          <p:cNvPr id="12" name="Picture 11" descr="A map of a city&#10;&#10;Description automatically generated with medium confidence">
            <a:extLst>
              <a:ext uri="{FF2B5EF4-FFF2-40B4-BE49-F238E27FC236}">
                <a16:creationId xmlns:a16="http://schemas.microsoft.com/office/drawing/2014/main" id="{E816BD14-A375-BBBA-F2C7-C4902DFA0B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747" y="3821229"/>
            <a:ext cx="2484650" cy="2385759"/>
          </a:xfrm>
          <a:prstGeom prst="rect">
            <a:avLst/>
          </a:prstGeom>
        </p:spPr>
      </p:pic>
      <p:pic>
        <p:nvPicPr>
          <p:cNvPr id="14" name="Picture 13" descr="A map of a city&#10;&#10;Description automatically generated with medium confidence">
            <a:extLst>
              <a:ext uri="{FF2B5EF4-FFF2-40B4-BE49-F238E27FC236}">
                <a16:creationId xmlns:a16="http://schemas.microsoft.com/office/drawing/2014/main" id="{78396E5D-61D8-45D8-9606-E7EFB64CA2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8581" y="3801979"/>
            <a:ext cx="2482889" cy="2385759"/>
          </a:xfrm>
          <a:prstGeom prst="rect">
            <a:avLst/>
          </a:prstGeom>
        </p:spPr>
      </p:pic>
      <p:pic>
        <p:nvPicPr>
          <p:cNvPr id="16" name="Picture 15" descr="A map of a city&#10;&#10;Description automatically generated with medium confidence">
            <a:extLst>
              <a:ext uri="{FF2B5EF4-FFF2-40B4-BE49-F238E27FC236}">
                <a16:creationId xmlns:a16="http://schemas.microsoft.com/office/drawing/2014/main" id="{2E4FCB84-CDA9-F16F-49AD-766CB768F6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4654" y="3801980"/>
            <a:ext cx="2645403" cy="2413243"/>
          </a:xfrm>
          <a:prstGeom prst="rect">
            <a:avLst/>
          </a:prstGeom>
        </p:spPr>
      </p:pic>
      <p:sp>
        <p:nvSpPr>
          <p:cNvPr id="17" name="TextBox 16">
            <a:extLst>
              <a:ext uri="{FF2B5EF4-FFF2-40B4-BE49-F238E27FC236}">
                <a16:creationId xmlns:a16="http://schemas.microsoft.com/office/drawing/2014/main" id="{5C8E661D-AA56-20FB-91A6-99FC790744DA}"/>
              </a:ext>
            </a:extLst>
          </p:cNvPr>
          <p:cNvSpPr txBox="1"/>
          <p:nvPr/>
        </p:nvSpPr>
        <p:spPr>
          <a:xfrm>
            <a:off x="2955478" y="1041535"/>
            <a:ext cx="339837"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b="1" dirty="0"/>
              <a:t>2018</a:t>
            </a:r>
          </a:p>
        </p:txBody>
      </p:sp>
      <p:sp>
        <p:nvSpPr>
          <p:cNvPr id="18" name="TextBox 17">
            <a:extLst>
              <a:ext uri="{FF2B5EF4-FFF2-40B4-BE49-F238E27FC236}">
                <a16:creationId xmlns:a16="http://schemas.microsoft.com/office/drawing/2014/main" id="{B09B7298-1AB6-D668-7321-A70FD6634E49}"/>
              </a:ext>
            </a:extLst>
          </p:cNvPr>
          <p:cNvSpPr txBox="1"/>
          <p:nvPr/>
        </p:nvSpPr>
        <p:spPr>
          <a:xfrm>
            <a:off x="5521551" y="1020221"/>
            <a:ext cx="339837"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b="1" dirty="0"/>
              <a:t>2019</a:t>
            </a:r>
          </a:p>
        </p:txBody>
      </p:sp>
      <p:sp>
        <p:nvSpPr>
          <p:cNvPr id="19" name="TextBox 18">
            <a:extLst>
              <a:ext uri="{FF2B5EF4-FFF2-40B4-BE49-F238E27FC236}">
                <a16:creationId xmlns:a16="http://schemas.microsoft.com/office/drawing/2014/main" id="{57E3EFFE-EE41-18B9-6118-2524AA0ADF0B}"/>
              </a:ext>
            </a:extLst>
          </p:cNvPr>
          <p:cNvSpPr txBox="1"/>
          <p:nvPr/>
        </p:nvSpPr>
        <p:spPr>
          <a:xfrm>
            <a:off x="1500323" y="3613497"/>
            <a:ext cx="339837"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b="1" dirty="0"/>
              <a:t>2020</a:t>
            </a:r>
          </a:p>
        </p:txBody>
      </p:sp>
      <p:sp>
        <p:nvSpPr>
          <p:cNvPr id="20" name="TextBox 19">
            <a:extLst>
              <a:ext uri="{FF2B5EF4-FFF2-40B4-BE49-F238E27FC236}">
                <a16:creationId xmlns:a16="http://schemas.microsoft.com/office/drawing/2014/main" id="{0A433466-F053-A41F-E182-FCA3B6609EB8}"/>
              </a:ext>
            </a:extLst>
          </p:cNvPr>
          <p:cNvSpPr txBox="1"/>
          <p:nvPr/>
        </p:nvSpPr>
        <p:spPr>
          <a:xfrm>
            <a:off x="6974068" y="3605154"/>
            <a:ext cx="339837" cy="19389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1200" b="1" dirty="0"/>
              <a:t>2022</a:t>
            </a:r>
          </a:p>
        </p:txBody>
      </p:sp>
      <p:sp>
        <p:nvSpPr>
          <p:cNvPr id="21" name="TextBox 20">
            <a:extLst>
              <a:ext uri="{FF2B5EF4-FFF2-40B4-BE49-F238E27FC236}">
                <a16:creationId xmlns:a16="http://schemas.microsoft.com/office/drawing/2014/main" id="{F747B50F-0346-18BF-111E-4A5F815575C1}"/>
              </a:ext>
            </a:extLst>
          </p:cNvPr>
          <p:cNvSpPr txBox="1"/>
          <p:nvPr/>
        </p:nvSpPr>
        <p:spPr>
          <a:xfrm>
            <a:off x="4237195" y="3633857"/>
            <a:ext cx="339837" cy="193899"/>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US" sz="1200" b="1" dirty="0"/>
              <a:t>2021</a:t>
            </a:r>
          </a:p>
        </p:txBody>
      </p:sp>
      <p:sp>
        <p:nvSpPr>
          <p:cNvPr id="2" name="Oval 1">
            <a:extLst>
              <a:ext uri="{FF2B5EF4-FFF2-40B4-BE49-F238E27FC236}">
                <a16:creationId xmlns:a16="http://schemas.microsoft.com/office/drawing/2014/main" id="{510E2A37-D5F1-3F5A-3362-4B0958FB4D49}"/>
              </a:ext>
            </a:extLst>
          </p:cNvPr>
          <p:cNvSpPr/>
          <p:nvPr/>
        </p:nvSpPr>
        <p:spPr>
          <a:xfrm>
            <a:off x="2057400" y="1375090"/>
            <a:ext cx="653143" cy="671423"/>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4" name="Oval 3">
            <a:extLst>
              <a:ext uri="{FF2B5EF4-FFF2-40B4-BE49-F238E27FC236}">
                <a16:creationId xmlns:a16="http://schemas.microsoft.com/office/drawing/2014/main" id="{3AF13E93-61C6-8844-3301-AABB65B5F1B2}"/>
              </a:ext>
            </a:extLst>
          </p:cNvPr>
          <p:cNvSpPr/>
          <p:nvPr/>
        </p:nvSpPr>
        <p:spPr>
          <a:xfrm>
            <a:off x="2969095" y="3142855"/>
            <a:ext cx="732048" cy="4706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5" name="Oval 4">
            <a:extLst>
              <a:ext uri="{FF2B5EF4-FFF2-40B4-BE49-F238E27FC236}">
                <a16:creationId xmlns:a16="http://schemas.microsoft.com/office/drawing/2014/main" id="{944DFD4C-CA5F-4EC1-9444-F2EF2B43BC1B}"/>
              </a:ext>
            </a:extLst>
          </p:cNvPr>
          <p:cNvSpPr/>
          <p:nvPr/>
        </p:nvSpPr>
        <p:spPr>
          <a:xfrm>
            <a:off x="3427400" y="1605678"/>
            <a:ext cx="653143" cy="671423"/>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6" name="Content Placeholder 2">
            <a:extLst>
              <a:ext uri="{FF2B5EF4-FFF2-40B4-BE49-F238E27FC236}">
                <a16:creationId xmlns:a16="http://schemas.microsoft.com/office/drawing/2014/main" id="{3F1CFA06-0860-C1B1-F261-311A437CF521}"/>
              </a:ext>
            </a:extLst>
          </p:cNvPr>
          <p:cNvSpPr txBox="1">
            <a:spLocks/>
          </p:cNvSpPr>
          <p:nvPr/>
        </p:nvSpPr>
        <p:spPr>
          <a:xfrm>
            <a:off x="56837" y="1160361"/>
            <a:ext cx="1842491" cy="2638692"/>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dirty="0"/>
              <a:t>Largest concentration of arrests is at the center of the city. Others are clustered in the Northwest, Northeast, and Southeast of the city.</a:t>
            </a:r>
          </a:p>
          <a:p>
            <a:pPr lvl="1"/>
            <a:endParaRPr lang="en-US" sz="1700" dirty="0"/>
          </a:p>
        </p:txBody>
      </p:sp>
      <p:sp>
        <p:nvSpPr>
          <p:cNvPr id="8" name="Content Placeholder 2">
            <a:extLst>
              <a:ext uri="{FF2B5EF4-FFF2-40B4-BE49-F238E27FC236}">
                <a16:creationId xmlns:a16="http://schemas.microsoft.com/office/drawing/2014/main" id="{92DF116A-AE9B-AB67-A9DE-FE8CAB1B6910}"/>
              </a:ext>
            </a:extLst>
          </p:cNvPr>
          <p:cNvSpPr txBox="1">
            <a:spLocks/>
          </p:cNvSpPr>
          <p:nvPr/>
        </p:nvSpPr>
        <p:spPr>
          <a:xfrm>
            <a:off x="7039721" y="1146714"/>
            <a:ext cx="1963735" cy="2550085"/>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dirty="0"/>
              <a:t>There is a general reduction in the concentration of arrests starting in 2020, especially at the outskirts of the city.</a:t>
            </a:r>
          </a:p>
          <a:p>
            <a:pPr lvl="1"/>
            <a:endParaRPr lang="en-US" sz="1700" dirty="0"/>
          </a:p>
          <a:p>
            <a:endParaRPr lang="en-US" sz="1700" dirty="0"/>
          </a:p>
          <a:p>
            <a:pPr lvl="1"/>
            <a:endParaRPr lang="en-US" sz="1700" dirty="0"/>
          </a:p>
          <a:p>
            <a:pPr lvl="1"/>
            <a:endParaRPr lang="en-US" sz="1700" dirty="0"/>
          </a:p>
        </p:txBody>
      </p:sp>
    </p:spTree>
    <p:extLst>
      <p:ext uri="{BB962C8B-B14F-4D97-AF65-F5344CB8AC3E}">
        <p14:creationId xmlns:p14="http://schemas.microsoft.com/office/powerpoint/2010/main" val="1364256207"/>
      </p:ext>
    </p:extLst>
  </p:cSld>
  <p:clrMapOvr>
    <a:masterClrMapping/>
  </p:clrMapOvr>
</p:sld>
</file>

<file path=ppt/theme/theme1.xml><?xml version="1.0" encoding="utf-8"?>
<a:theme xmlns:a="http://schemas.openxmlformats.org/drawingml/2006/main" name="EY regular presentation 2010">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1010</TotalTime>
  <Words>1146</Words>
  <Application>Microsoft Office PowerPoint</Application>
  <PresentationFormat>On-screen Show (4:3)</PresentationFormat>
  <Paragraphs>109</Paragraphs>
  <Slides>11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Unicode MS</vt:lpstr>
      <vt:lpstr>Calibri</vt:lpstr>
      <vt:lpstr>Lato</vt:lpstr>
      <vt:lpstr>EY regular presentation 2010</vt:lpstr>
      <vt:lpstr>The Pandemic’s Effect on Arrests in Baltimore City   </vt:lpstr>
      <vt:lpstr> Topics</vt:lpstr>
      <vt:lpstr> Why Baltimore City?</vt:lpstr>
      <vt:lpstr> Data Source and Data Prep Steps</vt:lpstr>
      <vt:lpstr>  Overview of Arrest Charges and Effect of the Pandemic on the Trend </vt:lpstr>
      <vt:lpstr>PowerPoint Presentation</vt:lpstr>
      <vt:lpstr>PowerPoint Presentation</vt:lpstr>
      <vt:lpstr>PowerPoint Presentation</vt:lpstr>
      <vt:lpstr>PowerPoint Presentation</vt:lpstr>
      <vt:lpstr>PowerPoint Presentation</vt:lpstr>
      <vt:lpstr>Q &amp; A</vt:lpstr>
    </vt:vector>
  </TitlesOfParts>
  <Company>Ernst &amp; Young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(Arial bold 30 point)</dc:title>
  <dc:creator>Lisa Pease</dc:creator>
  <cp:lastModifiedBy>Emily Rusin</cp:lastModifiedBy>
  <cp:revision>63</cp:revision>
  <dcterms:created xsi:type="dcterms:W3CDTF">2013-08-13T21:06:33Z</dcterms:created>
  <dcterms:modified xsi:type="dcterms:W3CDTF">2023-06-04T20:55:45Z</dcterms:modified>
</cp:coreProperties>
</file>